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86" r:id="rId4"/>
    <p:sldId id="258" r:id="rId5"/>
    <p:sldId id="289" r:id="rId6"/>
    <p:sldId id="290" r:id="rId7"/>
    <p:sldId id="291" r:id="rId8"/>
    <p:sldId id="259" r:id="rId9"/>
    <p:sldId id="292" r:id="rId10"/>
    <p:sldId id="260" r:id="rId11"/>
    <p:sldId id="293" r:id="rId12"/>
    <p:sldId id="294" r:id="rId13"/>
    <p:sldId id="262" r:id="rId14"/>
    <p:sldId id="284" r:id="rId15"/>
    <p:sldId id="299" r:id="rId16"/>
    <p:sldId id="263" r:id="rId17"/>
    <p:sldId id="295" r:id="rId18"/>
    <p:sldId id="282" r:id="rId19"/>
    <p:sldId id="264" r:id="rId20"/>
    <p:sldId id="265" r:id="rId21"/>
    <p:sldId id="266" r:id="rId22"/>
    <p:sldId id="296" r:id="rId23"/>
    <p:sldId id="267" r:id="rId24"/>
    <p:sldId id="268" r:id="rId25"/>
    <p:sldId id="269" r:id="rId26"/>
    <p:sldId id="270" r:id="rId27"/>
    <p:sldId id="271" r:id="rId28"/>
    <p:sldId id="297" r:id="rId29"/>
    <p:sldId id="272" r:id="rId30"/>
    <p:sldId id="273" r:id="rId31"/>
    <p:sldId id="274" r:id="rId32"/>
    <p:sldId id="298" r:id="rId33"/>
    <p:sldId id="275" r:id="rId34"/>
    <p:sldId id="276" r:id="rId35"/>
    <p:sldId id="277" r:id="rId36"/>
    <p:sldId id="278" r:id="rId37"/>
    <p:sldId id="279" r:id="rId38"/>
    <p:sldId id="281" r:id="rId39"/>
    <p:sldId id="280" r:id="rId40"/>
    <p:sldId id="304" r:id="rId41"/>
    <p:sldId id="305" r:id="rId42"/>
    <p:sldId id="300" r:id="rId43"/>
    <p:sldId id="301" r:id="rId44"/>
    <p:sldId id="303" r:id="rId45"/>
    <p:sldId id="302" r:id="rId46"/>
    <p:sldId id="306" r:id="rId47"/>
    <p:sldId id="307" r:id="rId48"/>
    <p:sldId id="308" r:id="rId49"/>
    <p:sldId id="309" r:id="rId50"/>
    <p:sldId id="310" r:id="rId51"/>
    <p:sldId id="311" r:id="rId52"/>
    <p:sldId id="312" r:id="rId5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523317737456727E-2"/>
          <c:y val="0"/>
          <c:w val="0.45409981361025525"/>
          <c:h val="0.97157583412820625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tx>
                <c:rich>
                  <a:bodyPr/>
                  <a:lstStyle/>
                  <a:p>
                    <a:fld id="{3C6CBC6D-5FD2-4E82-B28E-057606927CC9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4.5502681730001229E-2"/>
                  <c:y val="0.17868228117420432"/>
                </c:manualLayout>
              </c:layout>
              <c:tx>
                <c:rich>
                  <a:bodyPr/>
                  <a:lstStyle/>
                  <a:p>
                    <a:fld id="{A0B5568D-3FDA-44EB-A57D-E8C331331591}" type="VALUE">
                      <a:rPr lang="en-US"/>
                      <a:pPr/>
                      <a:t>[WARTOŚĆ]</a:t>
                    </a:fld>
                    <a:r>
                      <a:rPr lang="en-US" baseline="0" dirty="0"/>
                      <a:t>; 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6E8C06A-BB87-43E8-A778-E17BFA45F3BF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B4DDA45-AB15-4183-AEAD-0F1832166410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05C007E2-E753-4D68-AE5D-4F4CCD8EA92A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Arkusz1!$A$2:$A$6</c:f>
              <c:strCache>
                <c:ptCount val="5"/>
                <c:pt idx="0">
                  <c:v>dyrektorzy szkół</c:v>
                </c:pt>
                <c:pt idx="1">
                  <c:v>nauczyciele</c:v>
                </c:pt>
                <c:pt idx="2">
                  <c:v>rodzice</c:v>
                </c:pt>
                <c:pt idx="3">
                  <c:v>uczniowie szkół podstawowych</c:v>
                </c:pt>
                <c:pt idx="4">
                  <c:v>uczniowie szkół ponadpostawowych</c:v>
                </c:pt>
              </c:strCache>
            </c:strRef>
          </c:cat>
          <c:val>
            <c:numRef>
              <c:f>Arkusz1!$B$2:$B$6</c:f>
              <c:numCache>
                <c:formatCode>0%</c:formatCode>
                <c:ptCount val="5"/>
                <c:pt idx="0">
                  <c:v>0.01</c:v>
                </c:pt>
                <c:pt idx="1">
                  <c:v>0.15</c:v>
                </c:pt>
                <c:pt idx="2">
                  <c:v>0.28999999999999998</c:v>
                </c:pt>
                <c:pt idx="3">
                  <c:v>0.27</c:v>
                </c:pt>
                <c:pt idx="4">
                  <c:v>0.28000000000000003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Kolumna1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Arkusz1!$A$2:$A$6</c:f>
              <c:strCache>
                <c:ptCount val="5"/>
                <c:pt idx="0">
                  <c:v>dyrektorzy szkół</c:v>
                </c:pt>
                <c:pt idx="1">
                  <c:v>nauczyciele</c:v>
                </c:pt>
                <c:pt idx="2">
                  <c:v>rodzice</c:v>
                </c:pt>
                <c:pt idx="3">
                  <c:v>uczniowie szkół podstawowych</c:v>
                </c:pt>
                <c:pt idx="4">
                  <c:v>uczniowie szkół ponadpostawowych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722374377115907"/>
          <c:y val="0.11516549622208157"/>
          <c:w val="0.23664099052835788"/>
          <c:h val="0.79301814752152089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tx>
                <c:rich>
                  <a:bodyPr/>
                  <a:lstStyle/>
                  <a:p>
                    <a:fld id="{1674F9D3-D621-4C21-B64E-9838072637B1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1D90AFE-974C-4E63-BE34-70575EF574E1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EB1208D-AF30-441E-BEE6-16E6CCCF6893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DA6A3CC-D340-4A5C-940F-8BED5DA491C9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małe miasto </c:v>
                </c:pt>
                <c:pt idx="2">
                  <c:v>miasto 20-100 tys.</c:v>
                </c:pt>
                <c:pt idx="3">
                  <c:v>duże miasto</c:v>
                </c:pt>
              </c:strCache>
            </c:strRef>
          </c:cat>
          <c:val>
            <c:numRef>
              <c:f>Arkusz1!$B$2:$B$5</c:f>
              <c:numCache>
                <c:formatCode>0%</c:formatCode>
                <c:ptCount val="4"/>
                <c:pt idx="0">
                  <c:v>0.35</c:v>
                </c:pt>
                <c:pt idx="1">
                  <c:v>0.24</c:v>
                </c:pt>
                <c:pt idx="2">
                  <c:v>0.14000000000000001</c:v>
                </c:pt>
                <c:pt idx="3">
                  <c:v>0.27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tx>
                <c:rich>
                  <a:bodyPr/>
                  <a:lstStyle/>
                  <a:p>
                    <a:fld id="{997721CE-57A1-402F-AFB0-389BAADD6303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A127A10-D2B9-462A-B97E-854E1D2E14E8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D1A081D-E899-4905-8F03-37D731DF1968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Arkusz1!$A$2:$A$5</c:f>
              <c:strCache>
                <c:ptCount val="4"/>
                <c:pt idx="0">
                  <c:v>powyżej 30 lat</c:v>
                </c:pt>
                <c:pt idx="1">
                  <c:v>20-29 lat</c:v>
                </c:pt>
                <c:pt idx="2">
                  <c:v>10-19 lat</c:v>
                </c:pt>
                <c:pt idx="3">
                  <c:v>4. kwartał</c:v>
                </c:pt>
              </c:strCache>
            </c:strRef>
          </c:cat>
          <c:val>
            <c:numRef>
              <c:f>Arkusz1!$B$2:$B$5</c:f>
              <c:numCache>
                <c:formatCode>0%</c:formatCode>
                <c:ptCount val="4"/>
                <c:pt idx="0">
                  <c:v>0.56999999999999995</c:v>
                </c:pt>
                <c:pt idx="1">
                  <c:v>0.33</c:v>
                </c:pt>
                <c:pt idx="2">
                  <c:v>0.1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3"/>
        <c:delete val="1"/>
      </c:legendEntry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C1BB7C5D-37AF-4E80-9B6F-029755061438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B5EE66F5-8643-4AE1-A71E-DDC158C10E21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048F510D-BE4F-4059-8841-2BF3FE9BD985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Arkusz1!$A$2:$A$5</c:f>
              <c:strCache>
                <c:ptCount val="4"/>
                <c:pt idx="0">
                  <c:v>poniżej 10 lat</c:v>
                </c:pt>
                <c:pt idx="1">
                  <c:v>10-19 lat</c:v>
                </c:pt>
                <c:pt idx="2">
                  <c:v>21-30 lat</c:v>
                </c:pt>
                <c:pt idx="3">
                  <c:v>4. kwartał</c:v>
                </c:pt>
              </c:strCache>
            </c:strRef>
          </c:cat>
          <c:val>
            <c:numRef>
              <c:f>Arkusz1!$B$2:$B$5</c:f>
              <c:numCache>
                <c:formatCode>0%</c:formatCode>
                <c:ptCount val="4"/>
                <c:pt idx="0">
                  <c:v>0.42</c:v>
                </c:pt>
                <c:pt idx="1">
                  <c:v>0.38</c:v>
                </c:pt>
                <c:pt idx="2">
                  <c:v>0.2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76526037506181288"/>
          <c:y val="0.33452492084044039"/>
          <c:w val="0.16539084788314504"/>
          <c:h val="0.26417322671785093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Arkusz1!$A$2:$A$5</c:f>
              <c:strCache>
                <c:ptCount val="4"/>
                <c:pt idx="0">
                  <c:v>11-12 lat</c:v>
                </c:pt>
                <c:pt idx="1">
                  <c:v>21-30 lat</c:v>
                </c:pt>
                <c:pt idx="2">
                  <c:v>31-40 lat</c:v>
                </c:pt>
                <c:pt idx="3">
                  <c:v>do 10 lat</c:v>
                </c:pt>
              </c:strCache>
            </c:strRef>
          </c:cat>
          <c:val>
            <c:numRef>
              <c:f>Arkusz1!$B$2:$B$5</c:f>
              <c:numCache>
                <c:formatCode>0%</c:formatCode>
                <c:ptCount val="4"/>
                <c:pt idx="0">
                  <c:v>0.37</c:v>
                </c:pt>
                <c:pt idx="1">
                  <c:v>0.31</c:v>
                </c:pt>
                <c:pt idx="2">
                  <c:v>0.13</c:v>
                </c:pt>
                <c:pt idx="3">
                  <c:v>0.19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21876069839096"/>
          <c:y val="0.2771862355900645"/>
          <c:w val="0.12080756209821598"/>
          <c:h val="0.35223096895713457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1"/>
              <c:layout>
                <c:manualLayout>
                  <c:x val="0.18319448683093728"/>
                  <c:y val="5.499747447111992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A85E990-2522-4DFB-A633-F906B44A0BE5}" type="PERCENTAGE">
                      <a:rPr lang="en-US" sz="2000"/>
                      <a:pPr>
                        <a:defRPr sz="2000"/>
                      </a:pPr>
                      <a:t>[PROCENTOWE]</a:t>
                    </a:fld>
                    <a:endParaRPr lang="pl-PL"/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8975040244518924E-2"/>
                      <c:h val="0.12008211613668085"/>
                    </c:manualLayout>
                  </c15:layout>
                  <c15:dlblFieldTable/>
                  <c15:showDataLabelsRange val="0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Arkusz1!$A$2:$A$5</c:f>
              <c:strCache>
                <c:ptCount val="4"/>
                <c:pt idx="0">
                  <c:v>nauczyciele dyplomowani</c:v>
                </c:pt>
                <c:pt idx="1">
                  <c:v>nauczyciele mianowani</c:v>
                </c:pt>
                <c:pt idx="2">
                  <c:v>nauczyciele kontraktowi</c:v>
                </c:pt>
                <c:pt idx="3">
                  <c:v>stażyści</c:v>
                </c:pt>
              </c:strCache>
            </c:strRef>
          </c:cat>
          <c:val>
            <c:numRef>
              <c:f>Arkusz1!$B$2:$B$5</c:f>
              <c:numCache>
                <c:formatCode>0%</c:formatCode>
                <c:ptCount val="4"/>
                <c:pt idx="0">
                  <c:v>0.63</c:v>
                </c:pt>
                <c:pt idx="1">
                  <c:v>0.26</c:v>
                </c:pt>
                <c:pt idx="2">
                  <c:v>0.1</c:v>
                </c:pt>
                <c:pt idx="3">
                  <c:v>0.01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Arkusz1!$A$2:$A$5</c:f>
              <c:strCache>
                <c:ptCount val="4"/>
                <c:pt idx="0">
                  <c:v>poniżej 30 lat</c:v>
                </c:pt>
                <c:pt idx="1">
                  <c:v>30-39 lat</c:v>
                </c:pt>
                <c:pt idx="2">
                  <c:v>40-49 lat</c:v>
                </c:pt>
                <c:pt idx="3">
                  <c:v>powyżej 50 lat</c:v>
                </c:pt>
              </c:strCache>
            </c:strRef>
          </c:cat>
          <c:val>
            <c:numRef>
              <c:f>Arkusz1!$B$2:$B$5</c:f>
              <c:numCache>
                <c:formatCode>0%</c:formatCode>
                <c:ptCount val="4"/>
                <c:pt idx="0">
                  <c:v>0.02</c:v>
                </c:pt>
                <c:pt idx="1">
                  <c:v>0.38</c:v>
                </c:pt>
                <c:pt idx="2">
                  <c:v>0.51</c:v>
                </c:pt>
                <c:pt idx="3">
                  <c:v>0.09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334094107801746"/>
          <c:y val="0.35577792393971691"/>
          <c:w val="0.17535471109589562"/>
          <c:h val="0.35223096895713457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515805089581221E-3"/>
          <c:y val="7.9677836436529662E-2"/>
          <c:w val="0.62114643353825971"/>
          <c:h val="0.86949775660128081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8FA6A7AA-8F05-4219-88E8-5A09A4A444E7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F9D97E2B-3282-4845-85D8-C63CBF7A318B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baseline="0" dirty="0" smtClean="0"/>
                      <a:t>16%;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5.5272542274428939E-2"/>
                  <c:y val="0.18035747823094464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6%; 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7EF34125-26EC-4304-9DFD-BC8066358BF3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7740AE7D-7489-4AB7-9D11-371929EDDC74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Arkusz1!$A$2:$A$7</c:f>
              <c:strCache>
                <c:ptCount val="6"/>
                <c:pt idx="0">
                  <c:v>12 lat</c:v>
                </c:pt>
                <c:pt idx="1">
                  <c:v>11 lat</c:v>
                </c:pt>
                <c:pt idx="2">
                  <c:v>14 lat</c:v>
                </c:pt>
                <c:pt idx="3">
                  <c:v>13 lat</c:v>
                </c:pt>
                <c:pt idx="4">
                  <c:v>10 lat</c:v>
                </c:pt>
                <c:pt idx="5">
                  <c:v>inne</c:v>
                </c:pt>
              </c:strCache>
            </c:strRef>
          </c:cat>
          <c:val>
            <c:numRef>
              <c:f>Arkusz1!$B$2:$B$7</c:f>
              <c:numCache>
                <c:formatCode>0%</c:formatCode>
                <c:ptCount val="6"/>
                <c:pt idx="0">
                  <c:v>0.56999999999999995</c:v>
                </c:pt>
                <c:pt idx="1">
                  <c:v>0.18</c:v>
                </c:pt>
                <c:pt idx="2" formatCode="0.00%">
                  <c:v>0.155</c:v>
                </c:pt>
                <c:pt idx="3" formatCode="0.00%">
                  <c:v>5.5E-2</c:v>
                </c:pt>
                <c:pt idx="4">
                  <c:v>0.01</c:v>
                </c:pt>
                <c:pt idx="5">
                  <c:v>0.02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766183248746017"/>
          <c:y val="0.18993466840797396"/>
          <c:w val="0.18130760343534932"/>
          <c:h val="0.62395415715406988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539443292429295E-2"/>
          <c:y val="7.8776514497686037E-2"/>
          <c:w val="0.62792030696166146"/>
          <c:h val="0.88330879870422419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4"/>
              <c:layout>
                <c:manualLayout>
                  <c:x val="0.1395149085852182"/>
                  <c:y val="0.2228618233571840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2645931422900345E-3"/>
                  <c:y val="4.037194931970682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3.0504006414584957E-2"/>
                  <c:y val="0.1642338302138529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Arkusz1!$A$2:$A$8</c:f>
              <c:strCache>
                <c:ptCount val="7"/>
                <c:pt idx="0">
                  <c:v>15 lat</c:v>
                </c:pt>
                <c:pt idx="1">
                  <c:v>18 lat</c:v>
                </c:pt>
                <c:pt idx="2">
                  <c:v>19 lat</c:v>
                </c:pt>
                <c:pt idx="3">
                  <c:v>12 lat</c:v>
                </c:pt>
                <c:pt idx="4">
                  <c:v>17 lat</c:v>
                </c:pt>
                <c:pt idx="5">
                  <c:v>13 lat </c:v>
                </c:pt>
                <c:pt idx="6">
                  <c:v>inne</c:v>
                </c:pt>
              </c:strCache>
            </c:strRef>
          </c:cat>
          <c:val>
            <c:numRef>
              <c:f>Arkusz1!$B$2:$B$8</c:f>
              <c:numCache>
                <c:formatCode>0%</c:formatCode>
                <c:ptCount val="7"/>
                <c:pt idx="0">
                  <c:v>0.38</c:v>
                </c:pt>
                <c:pt idx="1">
                  <c:v>0.25</c:v>
                </c:pt>
                <c:pt idx="2">
                  <c:v>0.15</c:v>
                </c:pt>
                <c:pt idx="3">
                  <c:v>0.1</c:v>
                </c:pt>
                <c:pt idx="4">
                  <c:v>0.06</c:v>
                </c:pt>
                <c:pt idx="5">
                  <c:v>0.01</c:v>
                </c:pt>
                <c:pt idx="6">
                  <c:v>0.05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tx>
                <c:rich>
                  <a:bodyPr/>
                  <a:lstStyle/>
                  <a:p>
                    <a:fld id="{6E320BF0-790F-4956-9E3F-B6E95C84679A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E412CC2-A90C-495C-BF4F-C28B01A689CE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59D9D35-2CCF-4B48-941D-8BAE3AC4816B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88F7F0BE-7B91-45A9-A48D-C9FB5CCE0EF0}" type="VALUE">
                      <a:rPr lang="en-US"/>
                      <a:pPr/>
                      <a:t>[WARTOŚĆ]</a:t>
                    </a:fld>
                    <a:r>
                      <a:rPr lang="en-US" baseline="0"/>
                      <a:t>;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małe miasto</c:v>
                </c:pt>
                <c:pt idx="2">
                  <c:v>miasto 20-100 tys.</c:v>
                </c:pt>
                <c:pt idx="3">
                  <c:v>duże miasto</c:v>
                </c:pt>
              </c:strCache>
            </c:strRef>
          </c:cat>
          <c:val>
            <c:numRef>
              <c:f>Arkusz1!$B$2:$B$5</c:f>
              <c:numCache>
                <c:formatCode>0%</c:formatCode>
                <c:ptCount val="4"/>
                <c:pt idx="0">
                  <c:v>0.34</c:v>
                </c:pt>
                <c:pt idx="1">
                  <c:v>0.23</c:v>
                </c:pt>
                <c:pt idx="2">
                  <c:v>0.28000000000000003</c:v>
                </c:pt>
                <c:pt idx="3">
                  <c:v>0.15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olidFill>
          <a:schemeClr val="bg1"/>
        </a:solidFill>
        <a:ln>
          <a:noFill/>
        </a:ln>
        <a:effectLst/>
      </c:spPr>
    </c:plotArea>
    <c:legend>
      <c:legendPos val="r"/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0.84374</cdr:x>
      <cdr:y>0.06584</cdr:y>
    </cdr:from>
    <cdr:to>
      <cdr:x>0.9307</cdr:x>
      <cdr:y>0.21679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8872470" y="286510"/>
          <a:ext cx="914400" cy="6568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0.83395</cdr:x>
      <cdr:y>0.16056</cdr:y>
    </cdr:from>
    <cdr:to>
      <cdr:x>0.9209</cdr:x>
      <cdr:y>0.3707</cdr:y>
    </cdr:to>
    <cdr:sp macro="" textlink="">
      <cdr:nvSpPr>
        <cdr:cNvPr id="3" name="pole tekstowe 2"/>
        <cdr:cNvSpPr txBox="1"/>
      </cdr:nvSpPr>
      <cdr:spPr>
        <a:xfrm xmlns:a="http://schemas.openxmlformats.org/drawingml/2006/main">
          <a:off x="8769439" y="69863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0.86089</cdr:x>
      <cdr:y>0.11912</cdr:y>
    </cdr:from>
    <cdr:to>
      <cdr:x>0.94785</cdr:x>
      <cdr:y>0.37662</cdr:y>
    </cdr:to>
    <cdr:sp macro="" textlink="">
      <cdr:nvSpPr>
        <cdr:cNvPr id="4" name="pole tekstowe 3"/>
        <cdr:cNvSpPr txBox="1"/>
      </cdr:nvSpPr>
      <cdr:spPr>
        <a:xfrm xmlns:a="http://schemas.openxmlformats.org/drawingml/2006/main">
          <a:off x="9052774" y="518330"/>
          <a:ext cx="914400" cy="11204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2000" dirty="0" smtClean="0"/>
            <a:t>139 osób</a:t>
          </a:r>
          <a:endParaRPr lang="pl-PL" sz="2000" dirty="0"/>
        </a:p>
      </cdr:txBody>
    </cdr:sp>
  </cdr:relSizeAnchor>
  <cdr:relSizeAnchor xmlns:cdr="http://schemas.openxmlformats.org/drawingml/2006/chartDrawing">
    <cdr:from>
      <cdr:x>0.90131</cdr:x>
      <cdr:y>0.34702</cdr:y>
    </cdr:from>
    <cdr:to>
      <cdr:x>0.98826</cdr:x>
      <cdr:y>0.55716</cdr:y>
    </cdr:to>
    <cdr:sp macro="" textlink="">
      <cdr:nvSpPr>
        <cdr:cNvPr id="5" name="pole tekstowe 4"/>
        <cdr:cNvSpPr txBox="1"/>
      </cdr:nvSpPr>
      <cdr:spPr>
        <a:xfrm xmlns:a="http://schemas.openxmlformats.org/drawingml/2006/main">
          <a:off x="9477777" y="151000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0.85599</cdr:x>
      <cdr:y>0.26711</cdr:y>
    </cdr:from>
    <cdr:to>
      <cdr:x>0.99194</cdr:x>
      <cdr:y>0.53644</cdr:y>
    </cdr:to>
    <cdr:sp macro="" textlink="">
      <cdr:nvSpPr>
        <cdr:cNvPr id="6" name="pole tekstowe 5"/>
        <cdr:cNvSpPr txBox="1"/>
      </cdr:nvSpPr>
      <cdr:spPr>
        <a:xfrm xmlns:a="http://schemas.openxmlformats.org/drawingml/2006/main">
          <a:off x="9001259" y="1162275"/>
          <a:ext cx="1429555" cy="11719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2000" dirty="0" smtClean="0"/>
            <a:t> 1394</a:t>
          </a:r>
          <a:r>
            <a:rPr lang="pl-PL" sz="1100" dirty="0" smtClean="0"/>
            <a:t> </a:t>
          </a:r>
          <a:r>
            <a:rPr lang="pl-PL" sz="2000" dirty="0" smtClean="0"/>
            <a:t>osoby</a:t>
          </a:r>
          <a:endParaRPr lang="pl-PL" sz="2000" dirty="0"/>
        </a:p>
      </cdr:txBody>
    </cdr:sp>
  </cdr:relSizeAnchor>
  <cdr:relSizeAnchor xmlns:cdr="http://schemas.openxmlformats.org/drawingml/2006/chartDrawing">
    <cdr:from>
      <cdr:x>0.87681</cdr:x>
      <cdr:y>0.5</cdr:y>
    </cdr:from>
    <cdr:to>
      <cdr:x>0.96377</cdr:x>
      <cdr:y>0.71014</cdr:y>
    </cdr:to>
    <cdr:sp macro="" textlink="">
      <cdr:nvSpPr>
        <cdr:cNvPr id="7" name="pole tekstowe 6"/>
        <cdr:cNvSpPr txBox="1"/>
      </cdr:nvSpPr>
      <cdr:spPr>
        <a:xfrm xmlns:a="http://schemas.openxmlformats.org/drawingml/2006/main">
          <a:off x="9220200" y="217566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0.86038</cdr:x>
      <cdr:y>0.42101</cdr:y>
    </cdr:from>
    <cdr:to>
      <cdr:x>0.96694</cdr:x>
      <cdr:y>0.69627</cdr:y>
    </cdr:to>
    <cdr:sp macro="" textlink="">
      <cdr:nvSpPr>
        <cdr:cNvPr id="8" name="pole tekstowe 7"/>
        <cdr:cNvSpPr txBox="1"/>
      </cdr:nvSpPr>
      <cdr:spPr>
        <a:xfrm xmlns:a="http://schemas.openxmlformats.org/drawingml/2006/main">
          <a:off x="9047410" y="2069193"/>
          <a:ext cx="1120542" cy="13528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2000" dirty="0" smtClean="0"/>
            <a:t>2749</a:t>
          </a:r>
          <a:r>
            <a:rPr lang="pl-PL" sz="1100" dirty="0" smtClean="0"/>
            <a:t> </a:t>
          </a:r>
          <a:r>
            <a:rPr lang="pl-PL" sz="2000" dirty="0" smtClean="0"/>
            <a:t>osób</a:t>
          </a:r>
          <a:endParaRPr lang="pl-PL" sz="2000" dirty="0"/>
        </a:p>
      </cdr:txBody>
    </cdr:sp>
  </cdr:relSizeAnchor>
  <cdr:relSizeAnchor xmlns:cdr="http://schemas.openxmlformats.org/drawingml/2006/chartDrawing">
    <cdr:from>
      <cdr:x>0.85722</cdr:x>
      <cdr:y>0.78986</cdr:y>
    </cdr:from>
    <cdr:to>
      <cdr:x>0.99071</cdr:x>
      <cdr:y>0.88758</cdr:y>
    </cdr:to>
    <cdr:sp macro="" textlink="">
      <cdr:nvSpPr>
        <cdr:cNvPr id="9" name="pole tekstowe 8"/>
        <cdr:cNvSpPr txBox="1"/>
      </cdr:nvSpPr>
      <cdr:spPr>
        <a:xfrm xmlns:a="http://schemas.openxmlformats.org/drawingml/2006/main">
          <a:off x="9014183" y="3882029"/>
          <a:ext cx="1403727" cy="480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2000" dirty="0" smtClean="0"/>
            <a:t> 2681</a:t>
          </a:r>
          <a:r>
            <a:rPr lang="pl-PL" sz="1100" dirty="0" smtClean="0"/>
            <a:t> </a:t>
          </a:r>
          <a:r>
            <a:rPr lang="pl-PL" sz="2000" dirty="0" smtClean="0"/>
            <a:t>osób</a:t>
          </a:r>
          <a:endParaRPr lang="pl-PL" sz="20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0A51-CCC2-484B-AFA7-E62B41F530E7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235C-DE04-4DA9-92EC-0FE5783D2A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2817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0A51-CCC2-484B-AFA7-E62B41F530E7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235C-DE04-4DA9-92EC-0FE5783D2A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3300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0A51-CCC2-484B-AFA7-E62B41F530E7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235C-DE04-4DA9-92EC-0FE5783D2A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1684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0A51-CCC2-484B-AFA7-E62B41F530E7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235C-DE04-4DA9-92EC-0FE5783D2A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0149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0A51-CCC2-484B-AFA7-E62B41F530E7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235C-DE04-4DA9-92EC-0FE5783D2A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7163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0A51-CCC2-484B-AFA7-E62B41F530E7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235C-DE04-4DA9-92EC-0FE5783D2A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519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0A51-CCC2-484B-AFA7-E62B41F530E7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235C-DE04-4DA9-92EC-0FE5783D2A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8095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0A51-CCC2-484B-AFA7-E62B41F530E7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235C-DE04-4DA9-92EC-0FE5783D2A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8962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0A51-CCC2-484B-AFA7-E62B41F530E7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235C-DE04-4DA9-92EC-0FE5783D2A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8240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0A51-CCC2-484B-AFA7-E62B41F530E7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235C-DE04-4DA9-92EC-0FE5783D2A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7250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C0A51-CCC2-484B-AFA7-E62B41F530E7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235C-DE04-4DA9-92EC-0FE5783D2A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494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C0A51-CCC2-484B-AFA7-E62B41F530E7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8235C-DE04-4DA9-92EC-0FE5783D2A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6707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9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682580"/>
            <a:ext cx="9144000" cy="3934966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/>
              <a:t/>
            </a:r>
            <a:br>
              <a:rPr lang="pl-PL" b="1" dirty="0"/>
            </a:b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/>
              <a:t/>
            </a:r>
            <a:br>
              <a:rPr lang="pl-PL" b="1" dirty="0"/>
            </a:br>
            <a:r>
              <a:rPr lang="pl-PL" b="1" dirty="0" smtClean="0"/>
              <a:t>Badania dotyczące efektywności nauczania w szkołach województwa zachodniopomorskiego</a:t>
            </a:r>
            <a:br>
              <a:rPr lang="pl-PL" b="1" dirty="0" smtClean="0"/>
            </a:br>
            <a:r>
              <a:rPr lang="pl-PL" b="1" dirty="0" smtClean="0"/>
              <a:t/>
            </a:r>
            <a:br>
              <a:rPr lang="pl-PL" b="1" dirty="0" smtClean="0"/>
            </a:br>
            <a:endParaRPr lang="pl-PL" sz="2200" b="1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742941" y="4284618"/>
            <a:ext cx="9144000" cy="1655762"/>
          </a:xfrm>
        </p:spPr>
        <p:txBody>
          <a:bodyPr>
            <a:normAutofit/>
          </a:bodyPr>
          <a:lstStyle/>
          <a:p>
            <a:endParaRPr lang="pl-PL" dirty="0" smtClean="0"/>
          </a:p>
          <a:p>
            <a:pPr algn="l"/>
            <a:r>
              <a:rPr lang="pl-PL" b="1" dirty="0" smtClean="0"/>
              <a:t>                                                                                          dr </a:t>
            </a:r>
            <a:r>
              <a:rPr lang="pl-PL" b="1" dirty="0"/>
              <a:t>Edyta </a:t>
            </a:r>
            <a:r>
              <a:rPr lang="pl-PL" b="1" dirty="0" err="1" smtClean="0"/>
              <a:t>Kopaczewska</a:t>
            </a:r>
            <a:r>
              <a:rPr lang="pl-PL" b="1" dirty="0" smtClean="0"/>
              <a:t> </a:t>
            </a:r>
          </a:p>
          <a:p>
            <a:pPr algn="l"/>
            <a:r>
              <a:rPr lang="pl-PL" b="1" dirty="0" smtClean="0"/>
              <a:t>                                                                                          dr </a:t>
            </a:r>
            <a:r>
              <a:rPr lang="pl-PL" b="1" dirty="0"/>
              <a:t>Zofia </a:t>
            </a:r>
            <a:r>
              <a:rPr lang="pl-PL" b="1" dirty="0" smtClean="0"/>
              <a:t>Kuczyńska</a:t>
            </a:r>
          </a:p>
          <a:p>
            <a:pPr algn="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501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8789"/>
            <a:ext cx="10515600" cy="899117"/>
          </a:xfrm>
        </p:spPr>
        <p:txBody>
          <a:bodyPr/>
          <a:lstStyle/>
          <a:p>
            <a:pPr algn="ctr"/>
            <a:r>
              <a:rPr lang="pl-PL" dirty="0" smtClean="0"/>
              <a:t>Stopień awansu nauczycieli</a:t>
            </a:r>
            <a:endParaRPr lang="pl-PL" dirty="0"/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2865236948"/>
              </p:ext>
            </p:extLst>
          </p:nvPr>
        </p:nvGraphicFramePr>
        <p:xfrm>
          <a:off x="838201" y="1027906"/>
          <a:ext cx="10302024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497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/>
              <a:t>Rodzice</a:t>
            </a:r>
            <a:endParaRPr lang="pl-PL" b="1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1250" r="18038"/>
          <a:stretch/>
        </p:blipFill>
        <p:spPr>
          <a:xfrm>
            <a:off x="5911403" y="2202287"/>
            <a:ext cx="3554569" cy="297502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 rotWithShape="1">
          <a:blip r:embed="rId3"/>
          <a:srcRect l="1662" t="-4160" r="61822" b="4160"/>
          <a:stretch/>
        </p:blipFill>
        <p:spPr>
          <a:xfrm>
            <a:off x="1249251" y="2588653"/>
            <a:ext cx="2189409" cy="1406505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3618961" y="2781836"/>
            <a:ext cx="1120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/>
              <a:t>83%</a:t>
            </a:r>
            <a:endParaRPr lang="pl-PL" sz="2000" b="1" dirty="0"/>
          </a:p>
        </p:txBody>
      </p:sp>
      <p:sp>
        <p:nvSpPr>
          <p:cNvPr id="8" name="pole tekstowe 7"/>
          <p:cNvSpPr txBox="1"/>
          <p:nvPr/>
        </p:nvSpPr>
        <p:spPr>
          <a:xfrm>
            <a:off x="3618961" y="3505131"/>
            <a:ext cx="764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/>
              <a:t>17%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207066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/>
              <a:t>Wiek rodziców</a:t>
            </a:r>
            <a:endParaRPr lang="pl-PL" b="1" dirty="0"/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404006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378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Rodzice – miejsce zamieszkania</a:t>
            </a:r>
            <a:endParaRPr lang="pl-PL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6508"/>
          <a:stretch/>
        </p:blipFill>
        <p:spPr>
          <a:xfrm>
            <a:off x="1326525" y="2524594"/>
            <a:ext cx="3541689" cy="208153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 rotWithShape="1">
          <a:blip r:embed="rId3"/>
          <a:srcRect l="18399" r="17486"/>
          <a:stretch/>
        </p:blipFill>
        <p:spPr>
          <a:xfrm>
            <a:off x="6516709" y="2344122"/>
            <a:ext cx="3258356" cy="2442480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4997003" y="2524594"/>
            <a:ext cx="6697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/>
              <a:t>41%</a:t>
            </a:r>
            <a:endParaRPr lang="pl-PL" sz="2000" b="1" dirty="0"/>
          </a:p>
        </p:txBody>
      </p:sp>
      <p:sp>
        <p:nvSpPr>
          <p:cNvPr id="7" name="pole tekstowe 6"/>
          <p:cNvSpPr txBox="1"/>
          <p:nvPr/>
        </p:nvSpPr>
        <p:spPr>
          <a:xfrm>
            <a:off x="4997002" y="3078051"/>
            <a:ext cx="6697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/>
              <a:t>23%</a:t>
            </a:r>
            <a:endParaRPr lang="pl-PL" sz="2000" b="1" dirty="0"/>
          </a:p>
        </p:txBody>
      </p:sp>
      <p:sp>
        <p:nvSpPr>
          <p:cNvPr id="8" name="pole tekstowe 7"/>
          <p:cNvSpPr txBox="1"/>
          <p:nvPr/>
        </p:nvSpPr>
        <p:spPr>
          <a:xfrm>
            <a:off x="4997002" y="3631508"/>
            <a:ext cx="6697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/>
              <a:t>20%</a:t>
            </a:r>
            <a:endParaRPr lang="pl-PL" sz="2000" b="1" dirty="0"/>
          </a:p>
        </p:txBody>
      </p:sp>
      <p:sp>
        <p:nvSpPr>
          <p:cNvPr id="9" name="pole tekstowe 8"/>
          <p:cNvSpPr txBox="1"/>
          <p:nvPr/>
        </p:nvSpPr>
        <p:spPr>
          <a:xfrm>
            <a:off x="4997003" y="4184965"/>
            <a:ext cx="669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/>
              <a:t>16%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252185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Uczniowie biorący udział w badaniu</a:t>
            </a:r>
            <a:endParaRPr lang="pl-PL" dirty="0"/>
          </a:p>
        </p:txBody>
      </p:sp>
      <p:sp>
        <p:nvSpPr>
          <p:cNvPr id="15" name="Symbol zastępczy tekstu 14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662792"/>
          </a:xfrm>
        </p:spPr>
        <p:txBody>
          <a:bodyPr/>
          <a:lstStyle/>
          <a:p>
            <a:pPr algn="ctr"/>
            <a:r>
              <a:rPr lang="pl-PL" dirty="0" smtClean="0"/>
              <a:t>Uczniowie szkół podstawowych</a:t>
            </a:r>
            <a:endParaRPr lang="pl-PL" dirty="0"/>
          </a:p>
        </p:txBody>
      </p:sp>
      <p:graphicFrame>
        <p:nvGraphicFramePr>
          <p:cNvPr id="9" name="Symbol zastępczy zawartości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65052971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Symbol zastępczy tekstu 15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62792"/>
          </a:xfrm>
        </p:spPr>
        <p:txBody>
          <a:bodyPr/>
          <a:lstStyle/>
          <a:p>
            <a:pPr algn="ctr"/>
            <a:r>
              <a:rPr lang="pl-PL" dirty="0" smtClean="0"/>
              <a:t>Uczniowie szkół ponadpodstawowych</a:t>
            </a:r>
            <a:endParaRPr lang="pl-PL" dirty="0"/>
          </a:p>
        </p:txBody>
      </p:sp>
      <p:graphicFrame>
        <p:nvGraphicFramePr>
          <p:cNvPr id="21" name="Symbol zastępczy zawartości 2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10194629"/>
              </p:ext>
            </p:extLst>
          </p:nvPr>
        </p:nvGraphicFramePr>
        <p:xfrm>
          <a:off x="6172200" y="2505075"/>
          <a:ext cx="5183188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64080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Miejsce zamieszkania uczniów</a:t>
            </a:r>
            <a:endParaRPr lang="pl-PL" dirty="0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l-PL" dirty="0" smtClean="0"/>
              <a:t>Szkoły podstawowe</a:t>
            </a:r>
            <a:endParaRPr lang="pl-PL" dirty="0"/>
          </a:p>
        </p:txBody>
      </p:sp>
      <p:graphicFrame>
        <p:nvGraphicFramePr>
          <p:cNvPr id="16" name="Symbol zastępczy zawartości 1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60067908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Symbol zastępczy tekstu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pl-PL" dirty="0" smtClean="0"/>
              <a:t>Szkoły ponadpodstawowe</a:t>
            </a:r>
            <a:endParaRPr lang="pl-PL" dirty="0"/>
          </a:p>
        </p:txBody>
      </p:sp>
      <p:graphicFrame>
        <p:nvGraphicFramePr>
          <p:cNvPr id="20" name="Symbol zastępczy zawartości 19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195816306"/>
              </p:ext>
            </p:extLst>
          </p:nvPr>
        </p:nvGraphicFramePr>
        <p:xfrm>
          <a:off x="6172200" y="2505075"/>
          <a:ext cx="5183188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6197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545465"/>
            <a:ext cx="10515600" cy="463149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Według opinii </a:t>
            </a:r>
            <a:r>
              <a:rPr lang="pl-PL" b="1" dirty="0" smtClean="0"/>
              <a:t>97%</a:t>
            </a:r>
            <a:r>
              <a:rPr lang="pl-PL" dirty="0" smtClean="0"/>
              <a:t> badanych dyrektorów szkół mają oni rzeczywisty </a:t>
            </a:r>
            <a:r>
              <a:rPr lang="pl-PL" dirty="0"/>
              <a:t>wpływ na funkcjonowanie placówek, zwykle samodzielnie podejmują wszelkie decyzje. </a:t>
            </a:r>
            <a:r>
              <a:rPr lang="pl-PL" dirty="0" smtClean="0"/>
              <a:t>Jednocześnie w </a:t>
            </a:r>
            <a:r>
              <a:rPr lang="pl-PL" b="1" dirty="0" smtClean="0"/>
              <a:t>97%</a:t>
            </a:r>
            <a:r>
              <a:rPr lang="pl-PL" dirty="0" smtClean="0"/>
              <a:t> szkół </a:t>
            </a:r>
            <a:r>
              <a:rPr lang="pl-PL" dirty="0"/>
              <a:t>nie działają </a:t>
            </a:r>
            <a:r>
              <a:rPr lang="pl-PL" i="1" dirty="0"/>
              <a:t>Rady </a:t>
            </a:r>
            <a:r>
              <a:rPr lang="pl-PL" i="1" dirty="0" smtClean="0"/>
              <a:t>Szkoły.</a:t>
            </a:r>
          </a:p>
          <a:p>
            <a:pPr marL="0" indent="0" algn="just">
              <a:buNone/>
            </a:pPr>
            <a:r>
              <a:rPr lang="pl-PL" dirty="0" smtClean="0"/>
              <a:t>Natomiast f</a:t>
            </a:r>
            <a:r>
              <a:rPr lang="pl-PL" dirty="0" smtClean="0"/>
              <a:t>unkcjonujące w szkołach </a:t>
            </a:r>
            <a:r>
              <a:rPr lang="pl-PL" i="1" dirty="0"/>
              <a:t>Rady </a:t>
            </a:r>
            <a:r>
              <a:rPr lang="pl-PL" i="1" dirty="0" smtClean="0"/>
              <a:t>Rodziców</a:t>
            </a:r>
            <a:r>
              <a:rPr lang="pl-PL" dirty="0"/>
              <a:t> </a:t>
            </a:r>
            <a:r>
              <a:rPr lang="pl-PL" dirty="0" smtClean="0"/>
              <a:t>mają</a:t>
            </a:r>
            <a:r>
              <a:rPr lang="pl-PL" dirty="0" smtClean="0"/>
              <a:t> na ogół ograniczoną rolę, </a:t>
            </a:r>
            <a:r>
              <a:rPr lang="pl-PL" dirty="0" smtClean="0"/>
              <a:t>bowiem odpowiadają zwykle tylko za fundusze zebrane od rodziców i decydują o ich </a:t>
            </a:r>
            <a:r>
              <a:rPr lang="pl-PL" dirty="0" smtClean="0"/>
              <a:t>rozdzieleniu</a:t>
            </a:r>
            <a:r>
              <a:rPr lang="pl-PL" dirty="0"/>
              <a:t>.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58871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Poczucie wpływu rodziców na to, co dzieje się w szkole</a:t>
            </a:r>
            <a:endParaRPr lang="pl-PL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3849" r="18924"/>
          <a:stretch/>
        </p:blipFill>
        <p:spPr>
          <a:xfrm>
            <a:off x="5988675" y="2266682"/>
            <a:ext cx="3438659" cy="2897746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 rotWithShape="1">
          <a:blip r:embed="rId3"/>
          <a:srcRect r="17490"/>
          <a:stretch/>
        </p:blipFill>
        <p:spPr>
          <a:xfrm>
            <a:off x="838200" y="3116687"/>
            <a:ext cx="3875468" cy="1700012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2614411" y="3206839"/>
            <a:ext cx="888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/>
              <a:t>44%</a:t>
            </a:r>
            <a:endParaRPr lang="pl-PL" sz="2000" b="1" dirty="0"/>
          </a:p>
        </p:txBody>
      </p:sp>
      <p:sp>
        <p:nvSpPr>
          <p:cNvPr id="7" name="pole tekstowe 6"/>
          <p:cNvSpPr txBox="1"/>
          <p:nvPr/>
        </p:nvSpPr>
        <p:spPr>
          <a:xfrm>
            <a:off x="2614411" y="3782027"/>
            <a:ext cx="888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/>
              <a:t>35%</a:t>
            </a:r>
            <a:endParaRPr lang="pl-PL" sz="2000" b="1" dirty="0"/>
          </a:p>
        </p:txBody>
      </p:sp>
      <p:sp>
        <p:nvSpPr>
          <p:cNvPr id="8" name="pole tekstowe 7"/>
          <p:cNvSpPr txBox="1"/>
          <p:nvPr/>
        </p:nvSpPr>
        <p:spPr>
          <a:xfrm>
            <a:off x="4971245" y="4301544"/>
            <a:ext cx="759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/>
              <a:t>21%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59909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/>
              <a:t>Wśród rodziców współpracujących ze szkołą </a:t>
            </a:r>
            <a:r>
              <a:rPr lang="pl-PL" b="1" dirty="0" smtClean="0"/>
              <a:t>20%</a:t>
            </a:r>
            <a:r>
              <a:rPr lang="pl-PL" dirty="0" smtClean="0"/>
              <a:t> ma częste kontakty z nauczycielami i dyrektorem szkoły i możliwości wpływania na kształt programu wychowawczego.</a:t>
            </a:r>
          </a:p>
          <a:p>
            <a:pPr marL="0" indent="0" algn="just">
              <a:buNone/>
            </a:pPr>
            <a:r>
              <a:rPr lang="pl-PL" b="1" dirty="0" smtClean="0"/>
              <a:t>19%</a:t>
            </a:r>
            <a:r>
              <a:rPr lang="pl-PL" dirty="0" smtClean="0"/>
              <a:t> rodziców może współdecydować o wycieczkach, imprezach szkolnych i klasowych, zajęciach dodatkowych, co potwierdzają nauczyciele, według których </a:t>
            </a:r>
            <a:r>
              <a:rPr lang="pl-PL" b="1" dirty="0" smtClean="0"/>
              <a:t>20%</a:t>
            </a:r>
            <a:r>
              <a:rPr lang="pl-PL" dirty="0" smtClean="0"/>
              <a:t> rodziców pomaga w organizacji wycieczek i imprez klasowych.</a:t>
            </a:r>
          </a:p>
          <a:p>
            <a:pPr marL="0" indent="0" algn="just">
              <a:buNone/>
            </a:pPr>
            <a:r>
              <a:rPr lang="pl-PL" b="1" dirty="0" smtClean="0"/>
              <a:t>16%</a:t>
            </a:r>
            <a:r>
              <a:rPr lang="pl-PL" dirty="0" smtClean="0"/>
              <a:t> rodziców deklaruje, że regularnie uczestniczy w zebraniach klasowych, tymczasem zdaniem nauczycieli aż </a:t>
            </a:r>
            <a:r>
              <a:rPr lang="pl-PL" b="1" dirty="0" smtClean="0"/>
              <a:t>49%</a:t>
            </a:r>
            <a:r>
              <a:rPr lang="pl-PL" dirty="0" smtClean="0"/>
              <a:t> rodziców chętnie przychodzi na takie spotkania.</a:t>
            </a:r>
          </a:p>
          <a:p>
            <a:pPr marL="0" indent="0" algn="just">
              <a:buNone/>
            </a:pPr>
            <a:r>
              <a:rPr lang="pl-PL" b="1" dirty="0" smtClean="0"/>
              <a:t>14%</a:t>
            </a:r>
            <a:r>
              <a:rPr lang="pl-PL" dirty="0" smtClean="0"/>
              <a:t> rodziców angażuje się w życie klasy, może wyrażać swoją opinię, ma głos doradczy w dyskusji.</a:t>
            </a:r>
          </a:p>
          <a:p>
            <a:pPr marL="0" indent="0" algn="just">
              <a:buNone/>
            </a:pPr>
            <a:r>
              <a:rPr lang="pl-PL" b="1" dirty="0" smtClean="0"/>
              <a:t>13%</a:t>
            </a:r>
            <a:r>
              <a:rPr lang="pl-PL" dirty="0" smtClean="0"/>
              <a:t> rodziców uczestniczy w pracach Rady Rodziców.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772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463639"/>
            <a:ext cx="10515600" cy="60659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1" i="1" dirty="0" smtClean="0"/>
              <a:t>Nadzór pedagogiczny </a:t>
            </a:r>
            <a:r>
              <a:rPr lang="pl-PL" dirty="0"/>
              <a:t>nad szkołami odbywa się w formie </a:t>
            </a:r>
            <a:r>
              <a:rPr lang="pl-PL" dirty="0" smtClean="0"/>
              <a:t>wizytacji.</a:t>
            </a:r>
          </a:p>
          <a:p>
            <a:pPr marL="0" indent="0" algn="just">
              <a:buNone/>
            </a:pPr>
            <a:r>
              <a:rPr lang="pl-PL" b="1" dirty="0" smtClean="0"/>
              <a:t>46</a:t>
            </a:r>
            <a:r>
              <a:rPr lang="pl-PL" b="1" dirty="0"/>
              <a:t>%</a:t>
            </a:r>
            <a:r>
              <a:rPr lang="pl-PL" dirty="0"/>
              <a:t> szkół jest odwiedzanych raz w roku, </a:t>
            </a:r>
            <a:r>
              <a:rPr lang="pl-PL" b="1" dirty="0"/>
              <a:t>35%</a:t>
            </a:r>
            <a:r>
              <a:rPr lang="pl-PL" dirty="0"/>
              <a:t> 2-3 razy, </a:t>
            </a:r>
            <a:r>
              <a:rPr lang="pl-PL" b="1" dirty="0"/>
              <a:t>19</a:t>
            </a:r>
            <a:r>
              <a:rPr lang="pl-PL" b="1" dirty="0" smtClean="0"/>
              <a:t>%</a:t>
            </a:r>
            <a:r>
              <a:rPr lang="pl-PL" dirty="0"/>
              <a:t> </a:t>
            </a:r>
            <a:r>
              <a:rPr lang="pl-PL" dirty="0" smtClean="0"/>
              <a:t>- rzadziej.</a:t>
            </a:r>
          </a:p>
          <a:p>
            <a:pPr marL="0" indent="0" algn="just">
              <a:buNone/>
            </a:pPr>
            <a:r>
              <a:rPr lang="pl-PL" dirty="0" smtClean="0"/>
              <a:t>Wizytacja, zdaniem badanych, na ogół dotyczy </a:t>
            </a:r>
            <a:r>
              <a:rPr lang="pl-PL" dirty="0"/>
              <a:t>przeglądania dokumentów szkoły </a:t>
            </a:r>
            <a:r>
              <a:rPr lang="pl-PL" dirty="0" smtClean="0"/>
              <a:t>- </a:t>
            </a:r>
            <a:r>
              <a:rPr lang="pl-PL" b="1" dirty="0" smtClean="0"/>
              <a:t>94</a:t>
            </a:r>
            <a:r>
              <a:rPr lang="pl-PL" b="1" dirty="0" smtClean="0"/>
              <a:t>%</a:t>
            </a:r>
            <a:r>
              <a:rPr lang="pl-PL" dirty="0"/>
              <a:t> </a:t>
            </a:r>
            <a:r>
              <a:rPr lang="pl-PL" dirty="0" smtClean="0"/>
              <a:t>i</a:t>
            </a:r>
            <a:r>
              <a:rPr lang="pl-PL" dirty="0" smtClean="0"/>
              <a:t> </a:t>
            </a:r>
            <a:r>
              <a:rPr lang="pl-PL" dirty="0"/>
              <a:t>powierzchownych rozmów z nauczycielami i dyrektorem </a:t>
            </a:r>
            <a:r>
              <a:rPr lang="pl-PL" dirty="0" smtClean="0"/>
              <a:t>– </a:t>
            </a:r>
            <a:r>
              <a:rPr lang="pl-PL" b="1" dirty="0" smtClean="0"/>
              <a:t>81%</a:t>
            </a:r>
            <a:r>
              <a:rPr lang="pl-PL" dirty="0"/>
              <a:t>.</a:t>
            </a:r>
            <a:r>
              <a:rPr lang="pl-PL" dirty="0" smtClean="0"/>
              <a:t> </a:t>
            </a:r>
          </a:p>
          <a:p>
            <a:pPr marL="0" indent="0" algn="just">
              <a:buNone/>
            </a:pPr>
            <a:r>
              <a:rPr lang="pl-PL" dirty="0" smtClean="0"/>
              <a:t>Według </a:t>
            </a:r>
            <a:r>
              <a:rPr lang="pl-PL" b="1" dirty="0" smtClean="0"/>
              <a:t>37</a:t>
            </a:r>
            <a:r>
              <a:rPr lang="pl-PL" b="1" dirty="0"/>
              <a:t>%</a:t>
            </a:r>
            <a:r>
              <a:rPr lang="pl-PL" dirty="0"/>
              <a:t> </a:t>
            </a:r>
            <a:r>
              <a:rPr lang="pl-PL" dirty="0" smtClean="0"/>
              <a:t>badanych podczas wizytacji </a:t>
            </a:r>
            <a:r>
              <a:rPr lang="pl-PL" dirty="0"/>
              <a:t>dochodzi do hospitacji lekcji, </a:t>
            </a:r>
            <a:r>
              <a:rPr lang="pl-PL" dirty="0" smtClean="0"/>
              <a:t>tylko </a:t>
            </a:r>
            <a:r>
              <a:rPr lang="pl-PL" b="1" dirty="0"/>
              <a:t>32%</a:t>
            </a:r>
            <a:r>
              <a:rPr lang="pl-PL" dirty="0"/>
              <a:t> </a:t>
            </a:r>
            <a:r>
              <a:rPr lang="pl-PL" dirty="0" smtClean="0"/>
              <a:t>wskazuje na pomoc w diagnozie </a:t>
            </a:r>
            <a:r>
              <a:rPr lang="pl-PL" dirty="0"/>
              <a:t>problemu </a:t>
            </a:r>
            <a:r>
              <a:rPr lang="pl-PL" dirty="0" smtClean="0"/>
              <a:t>i </a:t>
            </a:r>
            <a:r>
              <a:rPr lang="pl-PL" dirty="0"/>
              <a:t>jego rozwiązaniu.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Według </a:t>
            </a:r>
            <a:r>
              <a:rPr lang="pl-PL" b="1" dirty="0" smtClean="0"/>
              <a:t>71%</a:t>
            </a:r>
            <a:r>
              <a:rPr lang="pl-PL" dirty="0" smtClean="0"/>
              <a:t> nauczycieli </a:t>
            </a:r>
            <a:r>
              <a:rPr lang="pl-PL" dirty="0"/>
              <a:t>nadzór pedagogiczny powinien skupiać się na wspieraniu szkół, służeniu radą, organizowaniu </a:t>
            </a:r>
            <a:r>
              <a:rPr lang="pl-PL" dirty="0" smtClean="0"/>
              <a:t>pomocy specjalistów </a:t>
            </a:r>
            <a:r>
              <a:rPr lang="pl-PL" dirty="0"/>
              <a:t>mogących </a:t>
            </a:r>
            <a:r>
              <a:rPr lang="pl-PL" dirty="0" smtClean="0"/>
              <a:t>rozwiązać trudne sytuacje, </a:t>
            </a:r>
            <a:r>
              <a:rPr lang="pl-PL" dirty="0"/>
              <a:t>a nie na ciągłej kontroli, sprawdzaniu dokumentów i </a:t>
            </a:r>
            <a:r>
              <a:rPr lang="pl-PL" dirty="0" smtClean="0"/>
              <a:t>pokazywaniu błędów czy krytyce. </a:t>
            </a:r>
          </a:p>
          <a:p>
            <a:pPr marL="0" indent="0" algn="just">
              <a:buNone/>
            </a:pPr>
            <a:r>
              <a:rPr lang="pl-PL" dirty="0" smtClean="0"/>
              <a:t>Zaledwie </a:t>
            </a:r>
            <a:r>
              <a:rPr lang="pl-PL" b="1" dirty="0" smtClean="0"/>
              <a:t>4%</a:t>
            </a:r>
            <a:r>
              <a:rPr lang="pl-PL" dirty="0" smtClean="0"/>
              <a:t> badanych stwierdza, że współpraca jest zadowalająca.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40276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883468"/>
          </a:xfrm>
        </p:spPr>
        <p:txBody>
          <a:bodyPr/>
          <a:lstStyle/>
          <a:p>
            <a:pPr algn="ctr"/>
            <a:r>
              <a:rPr lang="pl-PL" dirty="0" smtClean="0"/>
              <a:t>Łączna liczba otrzymanych ankiet</a:t>
            </a:r>
            <a:br>
              <a:rPr lang="pl-PL" dirty="0" smtClean="0"/>
            </a:br>
            <a:endParaRPr lang="pl-PL" b="1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3850783"/>
            <a:ext cx="10515600" cy="2238867"/>
          </a:xfrm>
        </p:spPr>
        <p:txBody>
          <a:bodyPr>
            <a:normAutofit/>
          </a:bodyPr>
          <a:lstStyle/>
          <a:p>
            <a:pPr algn="ctr"/>
            <a:r>
              <a:rPr lang="pl-PL" sz="6600" b="1" dirty="0" smtClean="0"/>
              <a:t>9584</a:t>
            </a:r>
            <a:endParaRPr lang="pl-PL" sz="6600" b="1" dirty="0"/>
          </a:p>
        </p:txBody>
      </p:sp>
    </p:spTree>
    <p:extLst>
      <p:ext uri="{BB962C8B-B14F-4D97-AF65-F5344CB8AC3E}">
        <p14:creationId xmlns:p14="http://schemas.microsoft.com/office/powerpoint/2010/main" val="18812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184855"/>
            <a:ext cx="10515600" cy="4992107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Sprawowanie przez dyrektorów szkół kontroli nad pracą nauczycieli odbywa się najczęściej w formie analizowania osiągnięć uczniów i wyników klas – </a:t>
            </a:r>
            <a:r>
              <a:rPr lang="pl-PL" b="1" dirty="0" smtClean="0"/>
              <a:t>28%</a:t>
            </a:r>
            <a:r>
              <a:rPr lang="pl-PL" dirty="0" smtClean="0"/>
              <a:t>, następnie w </a:t>
            </a:r>
            <a:r>
              <a:rPr lang="pl-PL" b="1" dirty="0" smtClean="0"/>
              <a:t>23%</a:t>
            </a:r>
            <a:r>
              <a:rPr lang="pl-PL" dirty="0" smtClean="0"/>
              <a:t> przez hospitacje lekcji, zapowiedziane z dużym wyprzedzeniem.</a:t>
            </a:r>
          </a:p>
          <a:p>
            <a:pPr marL="0" indent="0" algn="just">
              <a:buNone/>
            </a:pPr>
            <a:r>
              <a:rPr lang="pl-PL" dirty="0" smtClean="0"/>
              <a:t>Tylko </a:t>
            </a:r>
            <a:r>
              <a:rPr lang="pl-PL" b="1" dirty="0" smtClean="0"/>
              <a:t>9%</a:t>
            </a:r>
            <a:r>
              <a:rPr lang="pl-PL" dirty="0" smtClean="0"/>
              <a:t> dyrektorów spontanicznie decyduje się na hospitacje zajęć. Zaledwie </a:t>
            </a:r>
            <a:r>
              <a:rPr lang="pl-PL" b="1" dirty="0" smtClean="0"/>
              <a:t>2%</a:t>
            </a:r>
            <a:r>
              <a:rPr lang="pl-PL" dirty="0" smtClean="0"/>
              <a:t> dokonuje weryfikacji pracy nauczycieli stosując ankiety skierowane do uczniów i rodziców. </a:t>
            </a:r>
          </a:p>
        </p:txBody>
      </p:sp>
    </p:spTree>
    <p:extLst>
      <p:ext uri="{BB962C8B-B14F-4D97-AF65-F5344CB8AC3E}">
        <p14:creationId xmlns:p14="http://schemas.microsoft.com/office/powerpoint/2010/main" val="5948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/>
              <a:t>Zarówno dyrektorzy </a:t>
            </a:r>
            <a:r>
              <a:rPr lang="pl-PL" dirty="0" smtClean="0"/>
              <a:t>szkół (</a:t>
            </a:r>
            <a:r>
              <a:rPr lang="pl-PL" b="1" dirty="0" smtClean="0"/>
              <a:t>77</a:t>
            </a:r>
            <a:r>
              <a:rPr lang="pl-PL" b="1" dirty="0"/>
              <a:t>%</a:t>
            </a:r>
            <a:r>
              <a:rPr lang="pl-PL" dirty="0"/>
              <a:t>), jak i nauczyciele są zgodni, że wyniki </a:t>
            </a:r>
            <a:r>
              <a:rPr lang="pl-PL" dirty="0" smtClean="0"/>
              <a:t>wszelkich testów</a:t>
            </a:r>
            <a:r>
              <a:rPr lang="pl-PL" dirty="0"/>
              <a:t>, egzaminów </a:t>
            </a:r>
            <a:r>
              <a:rPr lang="pl-PL" dirty="0" smtClean="0"/>
              <a:t>czy </a:t>
            </a:r>
            <a:r>
              <a:rPr lang="pl-PL" dirty="0"/>
              <a:t>rankingi placówek nie odzwierciedlają rzeczywistego </a:t>
            </a:r>
            <a:r>
              <a:rPr lang="pl-PL" dirty="0" smtClean="0"/>
              <a:t>stanu funkcjonowania </a:t>
            </a:r>
            <a:r>
              <a:rPr lang="pl-PL" dirty="0"/>
              <a:t>szkół, różnorodności działań i ogromu pracy wszystkich zaangażowanych </a:t>
            </a:r>
            <a:r>
              <a:rPr lang="pl-PL" dirty="0" smtClean="0"/>
              <a:t>osób. </a:t>
            </a:r>
          </a:p>
          <a:p>
            <a:pPr marL="0" indent="0" algn="just">
              <a:buNone/>
            </a:pPr>
            <a:r>
              <a:rPr lang="pl-PL" b="1" dirty="0" smtClean="0"/>
              <a:t>32%</a:t>
            </a:r>
            <a:r>
              <a:rPr lang="pl-PL" dirty="0" smtClean="0"/>
              <a:t> dyrektorów twierdzi, że rankingi nie biorą pod uwagę czynników środowiska zewnętrznego,</a:t>
            </a:r>
          </a:p>
          <a:p>
            <a:pPr marL="0" indent="0" algn="just">
              <a:buNone/>
            </a:pPr>
            <a:r>
              <a:rPr lang="pl-PL" b="1" dirty="0" smtClean="0"/>
              <a:t>28%</a:t>
            </a:r>
            <a:r>
              <a:rPr lang="pl-PL" dirty="0" smtClean="0"/>
              <a:t> uważa, że wszelkie zestawienia pomijają pracę opiekuńczą i wychowawczą szkół,</a:t>
            </a:r>
          </a:p>
          <a:p>
            <a:pPr marL="0" indent="0" algn="just">
              <a:buNone/>
            </a:pPr>
            <a:r>
              <a:rPr lang="pl-PL" b="1" dirty="0" smtClean="0"/>
              <a:t>17% </a:t>
            </a:r>
            <a:r>
              <a:rPr lang="pl-PL" dirty="0" smtClean="0"/>
              <a:t>jest zdania, że brak jest informacji o przyroście wiedzy i umiejętności uczniów (EWD), a o to chodzi w kształceniu,</a:t>
            </a:r>
          </a:p>
          <a:p>
            <a:pPr marL="0" indent="0" algn="just">
              <a:buNone/>
            </a:pPr>
            <a:r>
              <a:rPr lang="pl-PL" b="1" dirty="0" smtClean="0"/>
              <a:t>9%</a:t>
            </a:r>
            <a:r>
              <a:rPr lang="pl-PL" dirty="0" smtClean="0"/>
              <a:t> zwraca uwagę, że statystyka nigdy nie oddaje złożoności problemów.</a:t>
            </a:r>
          </a:p>
          <a:p>
            <a:pPr marL="0" indent="0">
              <a:buNone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34894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23%</a:t>
            </a:r>
            <a:r>
              <a:rPr lang="pl-PL" dirty="0"/>
              <a:t> dyrektorów uważa, że miejsce w rankingu odzwierciedla poziom i możliwości szkoły.</a:t>
            </a:r>
          </a:p>
          <a:p>
            <a:pPr marL="0" indent="0">
              <a:buNone/>
            </a:pPr>
            <a:r>
              <a:rPr lang="pl-PL" dirty="0"/>
              <a:t>Im wyższe miejsce w rankingu ma szkoła, tym bardziej przychylnie jej pracownicy odnoszą się do takich zestawień.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4650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/>
          <a:lstStyle/>
          <a:p>
            <a:pPr marL="0" indent="0" algn="just">
              <a:buNone/>
            </a:pPr>
            <a:r>
              <a:rPr lang="pl-PL" b="1" dirty="0" smtClean="0"/>
              <a:t>97%</a:t>
            </a:r>
            <a:r>
              <a:rPr lang="pl-PL" dirty="0" smtClean="0"/>
              <a:t> dyrektorów szkół </a:t>
            </a:r>
            <a:r>
              <a:rPr lang="pl-PL" dirty="0"/>
              <a:t>twierdzi, że mają </a:t>
            </a:r>
            <a:r>
              <a:rPr lang="pl-PL" b="1" dirty="0"/>
              <a:t>dobry</a:t>
            </a:r>
            <a:r>
              <a:rPr lang="pl-PL" dirty="0"/>
              <a:t> i </a:t>
            </a:r>
            <a:r>
              <a:rPr lang="pl-PL" b="1" dirty="0"/>
              <a:t>bardzo dobry </a:t>
            </a:r>
            <a:r>
              <a:rPr lang="pl-PL" dirty="0"/>
              <a:t>kontakt z nauczycielami, którzy często lub bardzo często zwracają się do nich w ważnych sprawach.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Potwierdzają to nauczyciele, gdyż zaledwie </a:t>
            </a:r>
            <a:r>
              <a:rPr lang="pl-PL" b="1" dirty="0"/>
              <a:t>5%</a:t>
            </a:r>
            <a:r>
              <a:rPr lang="pl-PL" dirty="0"/>
              <a:t> </a:t>
            </a:r>
            <a:r>
              <a:rPr lang="pl-PL" dirty="0" smtClean="0"/>
              <a:t>z nich zarzuca </a:t>
            </a:r>
            <a:r>
              <a:rPr lang="pl-PL" dirty="0"/>
              <a:t>dyrektorom brak właściwej komunikacji, brak wsparcia oraz zawyżone </a:t>
            </a:r>
            <a:r>
              <a:rPr lang="pl-PL" dirty="0" smtClean="0"/>
              <a:t>wymagania wobec nich. </a:t>
            </a:r>
          </a:p>
          <a:p>
            <a:pPr marL="0" indent="0" algn="just">
              <a:buNone/>
            </a:pPr>
            <a:r>
              <a:rPr lang="pl-PL" dirty="0"/>
              <a:t>D</a:t>
            </a:r>
            <a:r>
              <a:rPr lang="pl-PL" dirty="0" smtClean="0"/>
              <a:t>la </a:t>
            </a:r>
            <a:r>
              <a:rPr lang="pl-PL" b="1" dirty="0"/>
              <a:t>15%</a:t>
            </a:r>
            <a:r>
              <a:rPr lang="pl-PL" dirty="0"/>
              <a:t> nauczycieli problemem jest zła organizacja pracy szkoły, niedobra atmosfera i brak współpracy między nauczycielami oraz dyrektorem. </a:t>
            </a: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8183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b="1" dirty="0"/>
              <a:t>82%</a:t>
            </a:r>
            <a:r>
              <a:rPr lang="pl-PL" dirty="0"/>
              <a:t> dyrektorów twierdzi, że szkoła </a:t>
            </a:r>
            <a:r>
              <a:rPr lang="pl-PL" dirty="0" smtClean="0"/>
              <a:t>wspiera </a:t>
            </a:r>
            <a:r>
              <a:rPr lang="pl-PL" dirty="0"/>
              <a:t>rodziców </a:t>
            </a:r>
            <a:r>
              <a:rPr lang="pl-PL" dirty="0" smtClean="0"/>
              <a:t>przede wszystkim poprzez dostarczanie </a:t>
            </a:r>
            <a:r>
              <a:rPr lang="pl-PL" dirty="0"/>
              <a:t>informacji </a:t>
            </a:r>
            <a:r>
              <a:rPr lang="pl-PL" dirty="0" smtClean="0"/>
              <a:t>związanych z realizacją </a:t>
            </a:r>
            <a:r>
              <a:rPr lang="pl-PL" dirty="0"/>
              <a:t>obowiązku szkolnego. </a:t>
            </a:r>
            <a:endParaRPr lang="pl-PL" dirty="0" smtClean="0"/>
          </a:p>
          <a:p>
            <a:pPr marL="0" indent="0" algn="just">
              <a:buNone/>
            </a:pPr>
            <a:r>
              <a:rPr lang="pl-PL" b="1" dirty="0" smtClean="0"/>
              <a:t>79%</a:t>
            </a:r>
            <a:r>
              <a:rPr lang="pl-PL" dirty="0" smtClean="0"/>
              <a:t> rodziców potwierdza, </a:t>
            </a:r>
            <a:r>
              <a:rPr lang="pl-PL" dirty="0"/>
              <a:t>że mają dobre i bardzo dobre </a:t>
            </a:r>
            <a:r>
              <a:rPr lang="pl-PL" dirty="0" smtClean="0"/>
              <a:t>relacje </a:t>
            </a:r>
            <a:r>
              <a:rPr lang="pl-PL" dirty="0"/>
              <a:t>z dyrektorem i nauczycielami. </a:t>
            </a:r>
            <a:endParaRPr lang="pl-PL" dirty="0" smtClean="0"/>
          </a:p>
          <a:p>
            <a:pPr marL="0" indent="0" algn="just">
              <a:buNone/>
            </a:pPr>
            <a:r>
              <a:rPr lang="pl-PL" b="1" dirty="0" smtClean="0"/>
              <a:t>78</a:t>
            </a:r>
            <a:r>
              <a:rPr lang="pl-PL" b="1" dirty="0"/>
              <a:t>%</a:t>
            </a:r>
            <a:r>
              <a:rPr lang="pl-PL" dirty="0"/>
              <a:t> </a:t>
            </a:r>
            <a:r>
              <a:rPr lang="pl-PL" dirty="0" smtClean="0"/>
              <a:t>dyrektorów deklaruje otwartą postawę wobec potrzeb </a:t>
            </a:r>
            <a:r>
              <a:rPr lang="pl-PL" dirty="0"/>
              <a:t>rodziców, pomoc w </a:t>
            </a:r>
            <a:r>
              <a:rPr lang="pl-PL" dirty="0" smtClean="0"/>
              <a:t>nawiązywaniu kontaktów ze specjalistami, m. in. </a:t>
            </a:r>
            <a:r>
              <a:rPr lang="pl-PL" dirty="0"/>
              <a:t>p</a:t>
            </a:r>
            <a:r>
              <a:rPr lang="pl-PL" dirty="0" smtClean="0"/>
              <a:t>edagogiem i psychologiem. </a:t>
            </a:r>
          </a:p>
          <a:p>
            <a:pPr marL="0" indent="0" algn="just">
              <a:buNone/>
            </a:pPr>
            <a:r>
              <a:rPr lang="pl-PL" dirty="0" smtClean="0"/>
              <a:t>Badani rodzice twierdzą natomiast, </a:t>
            </a:r>
            <a:r>
              <a:rPr lang="pl-PL" dirty="0"/>
              <a:t>że </a:t>
            </a:r>
            <a:r>
              <a:rPr lang="pl-PL" dirty="0" smtClean="0"/>
              <a:t>w zakresie pomocy szkoła oferuje  tylko </a:t>
            </a:r>
            <a:r>
              <a:rPr lang="pl-PL" dirty="0"/>
              <a:t>pomoc edukacyjną (</a:t>
            </a:r>
            <a:r>
              <a:rPr lang="pl-PL" b="1" dirty="0"/>
              <a:t>74%</a:t>
            </a:r>
            <a:r>
              <a:rPr lang="pl-PL" dirty="0"/>
              <a:t>), a pomoc terapeutyczną uzyskało jedynie </a:t>
            </a:r>
            <a:r>
              <a:rPr lang="pl-PL" b="1" dirty="0"/>
              <a:t>8%</a:t>
            </a:r>
            <a:r>
              <a:rPr lang="pl-PL" dirty="0"/>
              <a:t> z nich. Zaledwie </a:t>
            </a:r>
            <a:r>
              <a:rPr lang="pl-PL" b="1" dirty="0"/>
              <a:t>7%</a:t>
            </a:r>
            <a:r>
              <a:rPr lang="pl-PL" dirty="0"/>
              <a:t> mogło liczyć na pomoc materialną ze strony szkoły, co </a:t>
            </a:r>
            <a:r>
              <a:rPr lang="pl-PL" dirty="0" smtClean="0"/>
              <a:t>jest niezgodne </a:t>
            </a:r>
            <a:r>
              <a:rPr lang="pl-PL" dirty="0"/>
              <a:t>z </a:t>
            </a:r>
            <a:r>
              <a:rPr lang="pl-PL" dirty="0" smtClean="0"/>
              <a:t>opinią </a:t>
            </a:r>
            <a:r>
              <a:rPr lang="pl-PL" b="1" dirty="0"/>
              <a:t>63%</a:t>
            </a:r>
            <a:r>
              <a:rPr lang="pl-PL" dirty="0"/>
              <a:t> dyrektorów </a:t>
            </a:r>
            <a:r>
              <a:rPr lang="pl-PL" dirty="0" smtClean="0"/>
              <a:t>deklarujących, </a:t>
            </a:r>
            <a:r>
              <a:rPr lang="pl-PL" dirty="0"/>
              <a:t>że ich szkoła organizuje taką pomoc dla </a:t>
            </a:r>
            <a:r>
              <a:rPr lang="pl-PL" dirty="0" smtClean="0"/>
              <a:t>uczniów.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35621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pl-PL" dirty="0" smtClean="0"/>
              <a:t>W ciągu ostatnich 3 lat </a:t>
            </a:r>
            <a:r>
              <a:rPr lang="pl-PL" b="1" dirty="0" smtClean="0"/>
              <a:t>97</a:t>
            </a:r>
            <a:r>
              <a:rPr lang="pl-PL" b="1" dirty="0"/>
              <a:t>%</a:t>
            </a:r>
            <a:r>
              <a:rPr lang="pl-PL" dirty="0"/>
              <a:t> dyrektorów </a:t>
            </a:r>
            <a:r>
              <a:rPr lang="pl-PL" dirty="0" smtClean="0"/>
              <a:t>podjęło się zorganizowania </a:t>
            </a:r>
            <a:r>
              <a:rPr lang="pl-PL" dirty="0"/>
              <a:t>dla </a:t>
            </a:r>
            <a:r>
              <a:rPr lang="pl-PL" dirty="0" smtClean="0"/>
              <a:t>nauczycieli różnych form dokształcania. </a:t>
            </a:r>
          </a:p>
          <a:p>
            <a:pPr marL="0" lvl="0" indent="0" algn="just">
              <a:buNone/>
            </a:pPr>
            <a:r>
              <a:rPr lang="pl-PL" dirty="0"/>
              <a:t>B</a:t>
            </a:r>
            <a:r>
              <a:rPr lang="pl-PL" dirty="0" smtClean="0"/>
              <a:t>yły </a:t>
            </a:r>
            <a:r>
              <a:rPr lang="pl-PL" dirty="0"/>
              <a:t>to </a:t>
            </a:r>
            <a:r>
              <a:rPr lang="pl-PL" dirty="0" smtClean="0"/>
              <a:t>najczęściej </a:t>
            </a:r>
            <a:r>
              <a:rPr lang="pl-PL" i="1" dirty="0" smtClean="0"/>
              <a:t>Szkoleniowe </a:t>
            </a:r>
            <a:r>
              <a:rPr lang="pl-PL" i="1" dirty="0"/>
              <a:t>Rady </a:t>
            </a:r>
            <a:r>
              <a:rPr lang="pl-PL" i="1" dirty="0" smtClean="0"/>
              <a:t>Pedagogiczne </a:t>
            </a:r>
            <a:r>
              <a:rPr lang="pl-PL" dirty="0" smtClean="0"/>
              <a:t>(</a:t>
            </a:r>
            <a:r>
              <a:rPr lang="pl-PL" b="1" dirty="0" smtClean="0"/>
              <a:t>41%</a:t>
            </a:r>
            <a:r>
              <a:rPr lang="pl-PL" dirty="0" smtClean="0"/>
              <a:t>), organizowane </a:t>
            </a:r>
            <a:r>
              <a:rPr lang="pl-PL" dirty="0"/>
              <a:t>kilka razy w </a:t>
            </a:r>
            <a:r>
              <a:rPr lang="pl-PL" dirty="0" smtClean="0"/>
              <a:t>ciągu roku</a:t>
            </a:r>
            <a:r>
              <a:rPr lang="pl-PL" dirty="0"/>
              <a:t>. </a:t>
            </a:r>
            <a:endParaRPr lang="pl-PL" dirty="0" smtClean="0"/>
          </a:p>
          <a:p>
            <a:pPr marL="0" lvl="0" indent="0" algn="just">
              <a:buNone/>
            </a:pPr>
            <a:r>
              <a:rPr lang="pl-PL" dirty="0" smtClean="0"/>
              <a:t>Prócz </a:t>
            </a:r>
            <a:r>
              <a:rPr lang="pl-PL" dirty="0"/>
              <a:t>tego dyrektorzy organizują </a:t>
            </a:r>
            <a:r>
              <a:rPr lang="pl-PL" dirty="0" smtClean="0"/>
              <a:t>warsztaty </a:t>
            </a:r>
            <a:r>
              <a:rPr lang="pl-PL" dirty="0"/>
              <a:t>na terenie </a:t>
            </a:r>
            <a:r>
              <a:rPr lang="pl-PL" dirty="0" smtClean="0"/>
              <a:t>swoich placówek, niestety o powtarzającej </a:t>
            </a:r>
            <a:r>
              <a:rPr lang="pl-PL" dirty="0"/>
              <a:t>się </a:t>
            </a:r>
            <a:r>
              <a:rPr lang="pl-PL" dirty="0" smtClean="0"/>
              <a:t>tematyce, </a:t>
            </a:r>
            <a:r>
              <a:rPr lang="pl-PL" dirty="0"/>
              <a:t>w zależności od aktualnego „trendu z góry”(np. ocenianie </a:t>
            </a:r>
            <a:r>
              <a:rPr lang="pl-PL" dirty="0" smtClean="0"/>
              <a:t>kształtujące – </a:t>
            </a:r>
            <a:r>
              <a:rPr lang="pl-PL" b="1" dirty="0" smtClean="0"/>
              <a:t>21%</a:t>
            </a:r>
            <a:r>
              <a:rPr lang="pl-PL" dirty="0" smtClean="0"/>
              <a:t>), </a:t>
            </a:r>
            <a:r>
              <a:rPr lang="pl-PL" dirty="0"/>
              <a:t>co przez nauczycieli traktowane jest jak strata czasu.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025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/>
          <a:lstStyle/>
          <a:p>
            <a:pPr marL="0" indent="0" algn="just">
              <a:buNone/>
            </a:pPr>
            <a:r>
              <a:rPr lang="pl-PL" b="1" dirty="0"/>
              <a:t>19%</a:t>
            </a:r>
            <a:r>
              <a:rPr lang="pl-PL" dirty="0"/>
              <a:t> dyrektorów uważa, że istnieje większa potrzeba </a:t>
            </a:r>
            <a:r>
              <a:rPr lang="pl-PL" dirty="0" smtClean="0"/>
              <a:t>przeprowadzania szkoleń </a:t>
            </a:r>
            <a:r>
              <a:rPr lang="pl-PL" dirty="0"/>
              <a:t>w zakresie </a:t>
            </a:r>
            <a:r>
              <a:rPr lang="pl-PL" i="1" dirty="0"/>
              <a:t>wychowania, psychologii </a:t>
            </a:r>
            <a:r>
              <a:rPr lang="pl-PL" i="1" dirty="0" smtClean="0"/>
              <a:t>, </a:t>
            </a:r>
            <a:r>
              <a:rPr lang="pl-PL" i="1" dirty="0"/>
              <a:t>budowania właściwych relacji z rodzicami i</a:t>
            </a:r>
            <a:r>
              <a:rPr lang="pl-PL" dirty="0"/>
              <a:t> </a:t>
            </a:r>
            <a:r>
              <a:rPr lang="pl-PL" i="1" dirty="0"/>
              <a:t>uczniami</a:t>
            </a:r>
            <a:r>
              <a:rPr lang="pl-PL" dirty="0"/>
              <a:t>.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Jednocześnie</a:t>
            </a:r>
            <a:r>
              <a:rPr lang="pl-PL" b="1" dirty="0" smtClean="0"/>
              <a:t> 42</a:t>
            </a:r>
            <a:r>
              <a:rPr lang="pl-PL" b="1" dirty="0"/>
              <a:t>%</a:t>
            </a:r>
            <a:r>
              <a:rPr lang="pl-PL" dirty="0"/>
              <a:t> nauczycieli </a:t>
            </a:r>
            <a:r>
              <a:rPr lang="pl-PL" dirty="0" smtClean="0"/>
              <a:t>zgadza się z tą opinią wskazując </a:t>
            </a:r>
            <a:r>
              <a:rPr lang="pl-PL" dirty="0"/>
              <a:t>na potrzebę takich właśnie szkoleń, </a:t>
            </a:r>
            <a:r>
              <a:rPr lang="pl-PL" dirty="0" smtClean="0"/>
              <a:t>przy czym dla </a:t>
            </a:r>
            <a:r>
              <a:rPr lang="pl-PL" b="1" dirty="0" smtClean="0"/>
              <a:t>25</a:t>
            </a:r>
            <a:r>
              <a:rPr lang="pl-PL" b="1" dirty="0"/>
              <a:t>%</a:t>
            </a:r>
            <a:r>
              <a:rPr lang="pl-PL" dirty="0"/>
              <a:t> </a:t>
            </a:r>
            <a:r>
              <a:rPr lang="pl-PL" dirty="0" smtClean="0"/>
              <a:t> z nich </a:t>
            </a:r>
            <a:r>
              <a:rPr lang="pl-PL" dirty="0"/>
              <a:t>najbardziej </a:t>
            </a:r>
            <a:r>
              <a:rPr lang="pl-PL" dirty="0" smtClean="0"/>
              <a:t>istotne są obecnie warsztaty </a:t>
            </a:r>
            <a:r>
              <a:rPr lang="pl-PL" i="1" dirty="0" smtClean="0"/>
              <a:t>przedmiotowo-metodyczne</a:t>
            </a:r>
            <a:r>
              <a:rPr lang="pl-PL" dirty="0" smtClean="0"/>
              <a:t>, podnoszące ich umiejętności w zakresie dydaktyki przedmiotu.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963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/>
          <a:lstStyle/>
          <a:p>
            <a:pPr marL="0" indent="0" algn="just">
              <a:buNone/>
            </a:pPr>
            <a:r>
              <a:rPr lang="pl-PL" b="1" dirty="0" smtClean="0"/>
              <a:t>51%</a:t>
            </a:r>
            <a:r>
              <a:rPr lang="pl-PL" dirty="0" smtClean="0"/>
              <a:t> nauczycieli </a:t>
            </a:r>
            <a:r>
              <a:rPr lang="pl-PL" dirty="0"/>
              <a:t>uważa, że </a:t>
            </a:r>
            <a:r>
              <a:rPr lang="pl-PL" dirty="0" smtClean="0"/>
              <a:t>obciążeni są </a:t>
            </a:r>
            <a:r>
              <a:rPr lang="pl-PL" dirty="0"/>
              <a:t>zbyt dużą ilością </a:t>
            </a:r>
            <a:r>
              <a:rPr lang="pl-PL" dirty="0" smtClean="0"/>
              <a:t>zajęć dodatkowych, </a:t>
            </a:r>
            <a:r>
              <a:rPr lang="pl-PL" dirty="0"/>
              <a:t>szczególnie </a:t>
            </a:r>
            <a:r>
              <a:rPr lang="pl-PL" dirty="0" smtClean="0"/>
              <a:t>biurokratycznych, co odbiera im czas dla uczniów. </a:t>
            </a:r>
            <a:r>
              <a:rPr lang="pl-PL" dirty="0"/>
              <a:t>Uważają, że są obligowani przez dyrektorów, nadzór i organ prowadzący do wykazywania się wciąż nowymi działaniami na rzecz społeczności uczniów (konkursy, organizacja imprez, </a:t>
            </a:r>
            <a:r>
              <a:rPr lang="pl-PL" dirty="0" smtClean="0"/>
              <a:t>występy uczniowskie) </a:t>
            </a:r>
            <a:r>
              <a:rPr lang="pl-PL" dirty="0"/>
              <a:t>i środowiska lokalnego, niestety kosztem pracy dydaktycznej. Cierpią na tym uczniowie i ich osiągnięcia.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Aż </a:t>
            </a:r>
            <a:r>
              <a:rPr lang="pl-PL" b="1" dirty="0"/>
              <a:t>66%</a:t>
            </a:r>
            <a:r>
              <a:rPr lang="pl-PL" dirty="0"/>
              <a:t> </a:t>
            </a:r>
            <a:r>
              <a:rPr lang="pl-PL" dirty="0" smtClean="0"/>
              <a:t>badanych nauczycieli </a:t>
            </a:r>
            <a:r>
              <a:rPr lang="pl-PL" dirty="0"/>
              <a:t>jest </a:t>
            </a:r>
            <a:r>
              <a:rPr lang="pl-PL" dirty="0" smtClean="0"/>
              <a:t>zmęczonych </a:t>
            </a:r>
            <a:r>
              <a:rPr lang="pl-PL" dirty="0"/>
              <a:t>pracą, </a:t>
            </a:r>
            <a:r>
              <a:rPr lang="pl-PL" dirty="0" smtClean="0"/>
              <a:t>odczuwa </a:t>
            </a:r>
            <a:r>
              <a:rPr lang="pl-PL" dirty="0"/>
              <a:t>zniechęcenie</a:t>
            </a:r>
            <a:r>
              <a:rPr lang="pl-PL" dirty="0" smtClean="0"/>
              <a:t>. Powodem jest zła organizacja pracy szkoły, źle ułożony plan lekcji, niesprzyjająca atmosfera, brak wsparcia ze strony przełożonych.</a:t>
            </a:r>
            <a:endParaRPr lang="pl-PL" dirty="0"/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626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2113"/>
          </a:xfrm>
        </p:spPr>
        <p:txBody>
          <a:bodyPr/>
          <a:lstStyle/>
          <a:p>
            <a:pPr algn="ctr"/>
            <a:r>
              <a:rPr lang="pl-PL" dirty="0" smtClean="0"/>
              <a:t>Problemy nauczycieli w pracy z uczniami</a:t>
            </a:r>
            <a:endParaRPr lang="pl-PL" dirty="0"/>
          </a:p>
        </p:txBody>
      </p:sp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82014" y="1903956"/>
            <a:ext cx="4940474" cy="3415126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 rotWithShape="1">
          <a:blip r:embed="rId3"/>
          <a:srcRect r="16944"/>
          <a:stretch/>
        </p:blipFill>
        <p:spPr>
          <a:xfrm>
            <a:off x="838199" y="1534624"/>
            <a:ext cx="3132551" cy="3926724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3970750" y="1534624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76%</a:t>
            </a:r>
            <a:endParaRPr lang="pl-PL" b="1" dirty="0"/>
          </a:p>
        </p:txBody>
      </p:sp>
      <p:sp>
        <p:nvSpPr>
          <p:cNvPr id="9" name="pole tekstowe 8"/>
          <p:cNvSpPr txBox="1"/>
          <p:nvPr/>
        </p:nvSpPr>
        <p:spPr>
          <a:xfrm>
            <a:off x="3970750" y="2004536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17</a:t>
            </a:r>
            <a:r>
              <a:rPr lang="pl-PL" dirty="0" smtClean="0"/>
              <a:t>%</a:t>
            </a:r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3970750" y="2436312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12%</a:t>
            </a:r>
            <a:endParaRPr lang="pl-PL" b="1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3970750" y="2868088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24%</a:t>
            </a:r>
            <a:endParaRPr lang="pl-PL" b="1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3970750" y="3299864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24%</a:t>
            </a:r>
            <a:endParaRPr lang="pl-PL" b="1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3970750" y="373164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31%</a:t>
            </a:r>
            <a:endParaRPr lang="pl-PL" b="1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3970750" y="4163416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28%</a:t>
            </a:r>
            <a:endParaRPr lang="pl-PL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3970750" y="4595192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14%</a:t>
            </a:r>
            <a:endParaRPr lang="pl-PL" b="1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3970750" y="5020427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10%</a:t>
            </a:r>
            <a:endParaRPr lang="pl-PL" b="1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6363222" y="2003885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76%</a:t>
            </a:r>
            <a:endParaRPr lang="pl-PL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6811394" y="4100972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17%</a:t>
            </a:r>
            <a:endParaRPr lang="pl-PL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7366290" y="422586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12%</a:t>
            </a:r>
            <a:endParaRPr lang="pl-PL" dirty="0"/>
          </a:p>
        </p:txBody>
      </p:sp>
      <p:sp>
        <p:nvSpPr>
          <p:cNvPr id="20" name="pole tekstowe 19"/>
          <p:cNvSpPr txBox="1"/>
          <p:nvPr/>
        </p:nvSpPr>
        <p:spPr>
          <a:xfrm>
            <a:off x="7841292" y="3814609"/>
            <a:ext cx="663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24%</a:t>
            </a:r>
            <a:endParaRPr lang="pl-PL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8352251" y="3814609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24%</a:t>
            </a:r>
            <a:endParaRPr lang="pl-PL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8818323" y="3499404"/>
            <a:ext cx="628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31%</a:t>
            </a:r>
            <a:endParaRPr lang="pl-PL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9331890" y="368407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28%</a:t>
            </a:r>
            <a:endParaRPr lang="pl-PL" dirty="0"/>
          </a:p>
        </p:txBody>
      </p:sp>
      <p:sp>
        <p:nvSpPr>
          <p:cNvPr id="24" name="pole tekstowe 23"/>
          <p:cNvSpPr txBox="1"/>
          <p:nvPr/>
        </p:nvSpPr>
        <p:spPr>
          <a:xfrm>
            <a:off x="9732723" y="4173152"/>
            <a:ext cx="683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14%</a:t>
            </a:r>
            <a:endParaRPr lang="pl-PL" dirty="0"/>
          </a:p>
        </p:txBody>
      </p:sp>
      <p:sp>
        <p:nvSpPr>
          <p:cNvPr id="25" name="pole tekstowe 24"/>
          <p:cNvSpPr txBox="1"/>
          <p:nvPr/>
        </p:nvSpPr>
        <p:spPr>
          <a:xfrm>
            <a:off x="10287619" y="4321542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10%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2770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Aż </a:t>
            </a:r>
            <a:r>
              <a:rPr lang="pl-PL" b="1" dirty="0"/>
              <a:t>90%</a:t>
            </a:r>
            <a:r>
              <a:rPr lang="pl-PL" dirty="0"/>
              <a:t> rodziców </a:t>
            </a:r>
            <a:r>
              <a:rPr lang="pl-PL" dirty="0" smtClean="0"/>
              <a:t>uważa, że </a:t>
            </a:r>
            <a:r>
              <a:rPr lang="pl-PL" dirty="0"/>
              <a:t>ich dziecko </a:t>
            </a:r>
            <a:r>
              <a:rPr lang="pl-PL" dirty="0" smtClean="0"/>
              <a:t>posiada </a:t>
            </a:r>
            <a:r>
              <a:rPr lang="pl-PL" i="1" dirty="0"/>
              <a:t>dobry i bardzo dobry </a:t>
            </a:r>
            <a:r>
              <a:rPr lang="pl-PL" dirty="0"/>
              <a:t>stosunek do szkoły. </a:t>
            </a: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Tylko </a:t>
            </a:r>
            <a:r>
              <a:rPr lang="pl-PL" b="1" dirty="0" smtClean="0"/>
              <a:t>10%</a:t>
            </a:r>
            <a:r>
              <a:rPr lang="pl-PL" dirty="0" smtClean="0"/>
              <a:t> rodziców twierdzi, że zachowanie dziecka budzi zastrzeżenia, dziecko uczy się niechętnie, wymaga pomocy, otrzymuje słabe oceny.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765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5489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Liczba ankiet w poszczególnych grupach badanych</a:t>
            </a:r>
            <a:endParaRPr lang="pl-PL" dirty="0"/>
          </a:p>
        </p:txBody>
      </p:sp>
      <p:graphicFrame>
        <p:nvGraphicFramePr>
          <p:cNvPr id="33" name="Symbol zastępczy zawartości 3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1183276"/>
              </p:ext>
            </p:extLst>
          </p:nvPr>
        </p:nvGraphicFramePr>
        <p:xfrm>
          <a:off x="516228" y="1210614"/>
          <a:ext cx="10515600" cy="4914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5" name="pole tekstowe 34"/>
          <p:cNvSpPr txBox="1"/>
          <p:nvPr/>
        </p:nvSpPr>
        <p:spPr>
          <a:xfrm>
            <a:off x="9563638" y="4327301"/>
            <a:ext cx="1635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/>
              <a:t>2621</a:t>
            </a:r>
            <a:r>
              <a:rPr lang="pl-PL" dirty="0" smtClean="0"/>
              <a:t> </a:t>
            </a:r>
            <a:r>
              <a:rPr lang="pl-PL" sz="2000" dirty="0" smtClean="0"/>
              <a:t>osób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84913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114817"/>
            <a:ext cx="10515600" cy="5062146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W zakresie innowacyjności w ostatnich 3 latach pracy:</a:t>
            </a:r>
            <a:endParaRPr lang="pl-PL" dirty="0"/>
          </a:p>
          <a:p>
            <a:pPr>
              <a:buFontTx/>
              <a:buChar char="-"/>
            </a:pPr>
            <a:r>
              <a:rPr lang="pl-PL" b="1" dirty="0" smtClean="0"/>
              <a:t>48%</a:t>
            </a:r>
            <a:r>
              <a:rPr lang="pl-PL" dirty="0" smtClean="0"/>
              <a:t> badanych nauczycieli wprowadziło do swojej pracy nowe metody nauczania, </a:t>
            </a:r>
          </a:p>
          <a:p>
            <a:pPr>
              <a:buFontTx/>
              <a:buChar char="-"/>
            </a:pPr>
            <a:r>
              <a:rPr lang="pl-PL" b="1" dirty="0" smtClean="0"/>
              <a:t>44%</a:t>
            </a:r>
            <a:r>
              <a:rPr lang="pl-PL" dirty="0" smtClean="0"/>
              <a:t> organizuje specjalne zajęcia dla uczniów z SPE, </a:t>
            </a:r>
          </a:p>
          <a:p>
            <a:pPr>
              <a:buFontTx/>
              <a:buChar char="-"/>
            </a:pPr>
            <a:r>
              <a:rPr lang="pl-PL" b="1" dirty="0" smtClean="0"/>
              <a:t>14%</a:t>
            </a:r>
            <a:r>
              <a:rPr lang="pl-PL" dirty="0" smtClean="0"/>
              <a:t> pracuje według autorskiego programu nauczania,</a:t>
            </a:r>
          </a:p>
          <a:p>
            <a:pPr>
              <a:buFontTx/>
              <a:buChar char="-"/>
            </a:pPr>
            <a:r>
              <a:rPr lang="pl-PL" b="1" dirty="0" smtClean="0"/>
              <a:t>55</a:t>
            </a:r>
            <a:r>
              <a:rPr lang="pl-PL" b="1" dirty="0"/>
              <a:t>%</a:t>
            </a:r>
            <a:r>
              <a:rPr lang="pl-PL" dirty="0"/>
              <a:t> nauczycieli za </a:t>
            </a:r>
            <a:r>
              <a:rPr lang="pl-PL" i="1" dirty="0"/>
              <a:t>innowacje</a:t>
            </a:r>
            <a:r>
              <a:rPr lang="pl-PL" dirty="0"/>
              <a:t> w swojej pracy </a:t>
            </a:r>
            <a:r>
              <a:rPr lang="pl-PL" dirty="0" smtClean="0"/>
              <a:t>uznało </a:t>
            </a:r>
            <a:r>
              <a:rPr lang="pl-PL" dirty="0" smtClean="0"/>
              <a:t>zorganizowanie  dodatkowych </a:t>
            </a:r>
            <a:r>
              <a:rPr lang="pl-PL" dirty="0"/>
              <a:t>zajęć dla uczniów </a:t>
            </a:r>
            <a:r>
              <a:rPr lang="pl-PL" dirty="0" smtClean="0"/>
              <a:t>zdolnych. </a:t>
            </a:r>
            <a:endParaRPr lang="pl-PL" dirty="0"/>
          </a:p>
          <a:p>
            <a:pPr marL="0" indent="0">
              <a:buNone/>
            </a:pPr>
            <a:r>
              <a:rPr lang="pl-PL" dirty="0" smtClean="0"/>
              <a:t> </a:t>
            </a:r>
          </a:p>
          <a:p>
            <a:pPr marL="0" indent="0">
              <a:buNone/>
            </a:pPr>
            <a:r>
              <a:rPr lang="pl-PL" dirty="0" smtClean="0"/>
              <a:t>Żadnych działań innowacyjnych nie wprowadziło </a:t>
            </a:r>
            <a:r>
              <a:rPr lang="pl-PL" b="1" dirty="0" smtClean="0"/>
              <a:t>7%</a:t>
            </a:r>
            <a:r>
              <a:rPr lang="pl-PL" dirty="0" smtClean="0"/>
              <a:t> nauczycieli.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038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/>
          <a:lstStyle/>
          <a:p>
            <a:pPr marL="0" indent="0" algn="just">
              <a:buNone/>
            </a:pPr>
            <a:r>
              <a:rPr lang="pl-PL" b="1" dirty="0" smtClean="0"/>
              <a:t>22</a:t>
            </a:r>
            <a:r>
              <a:rPr lang="pl-PL" b="1" dirty="0"/>
              <a:t>%</a:t>
            </a:r>
            <a:r>
              <a:rPr lang="pl-PL" dirty="0"/>
              <a:t> </a:t>
            </a:r>
            <a:r>
              <a:rPr lang="pl-PL" dirty="0" smtClean="0"/>
              <a:t>badanych nauczycieli uważa, że funkcjonowanie szkoły </a:t>
            </a:r>
            <a:r>
              <a:rPr lang="pl-PL" dirty="0"/>
              <a:t>można poprawić </a:t>
            </a:r>
            <a:r>
              <a:rPr lang="pl-PL" dirty="0" smtClean="0"/>
              <a:t>poprzez zmianę </a:t>
            </a:r>
            <a:r>
              <a:rPr lang="pl-PL" dirty="0"/>
              <a:t>finansowania oświaty, przeznaczenie większych środków na </a:t>
            </a:r>
            <a:r>
              <a:rPr lang="pl-PL" dirty="0" smtClean="0"/>
              <a:t>rozwój bazy dydaktycznej </a:t>
            </a:r>
            <a:r>
              <a:rPr lang="pl-PL" dirty="0"/>
              <a:t>szkół, </a:t>
            </a:r>
            <a:r>
              <a:rPr lang="pl-PL" dirty="0" smtClean="0"/>
              <a:t>nowoczesne wyposażenie</a:t>
            </a:r>
            <a:r>
              <a:rPr lang="pl-PL" dirty="0"/>
              <a:t>, </a:t>
            </a:r>
            <a:r>
              <a:rPr lang="pl-PL" dirty="0" smtClean="0"/>
              <a:t>poszerzenie </a:t>
            </a:r>
            <a:r>
              <a:rPr lang="pl-PL" dirty="0"/>
              <a:t>oferty pozalekcyjnej.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Zaledwie </a:t>
            </a:r>
            <a:r>
              <a:rPr lang="pl-PL" b="1" dirty="0" smtClean="0"/>
              <a:t>6</a:t>
            </a:r>
            <a:r>
              <a:rPr lang="pl-PL" b="1" dirty="0"/>
              <a:t>%</a:t>
            </a:r>
            <a:r>
              <a:rPr lang="pl-PL" dirty="0"/>
              <a:t> nauczycieli uznało, że należałoby w tym celu podwyższyć pensje nauczycieli. </a:t>
            </a:r>
            <a:endParaRPr lang="pl-PL" dirty="0" smtClean="0"/>
          </a:p>
          <a:p>
            <a:pPr marL="0" indent="0" algn="just">
              <a:buNone/>
            </a:pPr>
            <a:r>
              <a:rPr lang="pl-PL" b="1" dirty="0" smtClean="0"/>
              <a:t>19</a:t>
            </a:r>
            <a:r>
              <a:rPr lang="pl-PL" b="1" dirty="0"/>
              <a:t>%</a:t>
            </a:r>
            <a:r>
              <a:rPr lang="pl-PL" dirty="0"/>
              <a:t> uważa, że poprawie </a:t>
            </a:r>
            <a:r>
              <a:rPr lang="pl-PL" dirty="0" smtClean="0"/>
              <a:t>jakości pracy </a:t>
            </a:r>
            <a:r>
              <a:rPr lang="pl-PL" dirty="0"/>
              <a:t>sprzyjałyby mniej liczne klasy</a:t>
            </a:r>
            <a:r>
              <a:rPr lang="pl-PL" dirty="0" smtClean="0"/>
              <a:t>, co pozwoliłoby zindywidualizować pracę z uczniami. </a:t>
            </a:r>
          </a:p>
          <a:p>
            <a:pPr marL="0" indent="0" algn="just">
              <a:buNone/>
            </a:pPr>
            <a:r>
              <a:rPr lang="pl-PL" b="1" dirty="0" smtClean="0"/>
              <a:t>13</a:t>
            </a:r>
            <a:r>
              <a:rPr lang="pl-PL" b="1" dirty="0"/>
              <a:t>%</a:t>
            </a:r>
            <a:r>
              <a:rPr lang="pl-PL" dirty="0"/>
              <a:t> </a:t>
            </a:r>
            <a:r>
              <a:rPr lang="pl-PL" dirty="0" smtClean="0"/>
              <a:t>respondentów uznało</a:t>
            </a:r>
            <a:r>
              <a:rPr lang="pl-PL" dirty="0"/>
              <a:t>, że </a:t>
            </a:r>
            <a:r>
              <a:rPr lang="pl-PL" dirty="0" smtClean="0"/>
              <a:t>pomogłaby lepsza </a:t>
            </a:r>
            <a:r>
              <a:rPr lang="pl-PL" dirty="0"/>
              <a:t>współpraca z rodzicami, </a:t>
            </a:r>
            <a:r>
              <a:rPr lang="pl-PL" dirty="0" smtClean="0"/>
              <a:t>większe </a:t>
            </a:r>
            <a:r>
              <a:rPr lang="pl-PL" dirty="0"/>
              <a:t>zainteresowanie działalnością </a:t>
            </a:r>
            <a:r>
              <a:rPr lang="pl-PL" dirty="0" smtClean="0"/>
              <a:t>ich dzieci </a:t>
            </a:r>
            <a:r>
              <a:rPr lang="pl-PL" dirty="0"/>
              <a:t>i </a:t>
            </a:r>
            <a:r>
              <a:rPr lang="pl-PL" dirty="0" smtClean="0"/>
              <a:t>pracą szkoły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4179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002082"/>
            <a:ext cx="10515600" cy="5174881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Nauczyciele chcieliby również:</a:t>
            </a:r>
          </a:p>
          <a:p>
            <a:pPr>
              <a:buFontTx/>
              <a:buChar char="-"/>
            </a:pPr>
            <a:r>
              <a:rPr lang="pl-PL" dirty="0"/>
              <a:t>z</a:t>
            </a:r>
            <a:r>
              <a:rPr lang="pl-PL" dirty="0" smtClean="0"/>
              <a:t>aprzestania reformowania edukacji, bo to wprowadza chaos - </a:t>
            </a:r>
            <a:r>
              <a:rPr lang="pl-PL" b="1" dirty="0" smtClean="0"/>
              <a:t>5%</a:t>
            </a:r>
          </a:p>
          <a:p>
            <a:pPr>
              <a:buFontTx/>
              <a:buChar char="-"/>
            </a:pPr>
            <a:r>
              <a:rPr lang="pl-PL" dirty="0"/>
              <a:t>w</a:t>
            </a:r>
            <a:r>
              <a:rPr lang="pl-PL" dirty="0" smtClean="0"/>
              <a:t>ięcej zaufania do nich i mniej kontroli - </a:t>
            </a:r>
            <a:r>
              <a:rPr lang="pl-PL" b="1" dirty="0" smtClean="0"/>
              <a:t>4%</a:t>
            </a:r>
          </a:p>
          <a:p>
            <a:pPr>
              <a:buFontTx/>
              <a:buChar char="-"/>
            </a:pPr>
            <a:r>
              <a:rPr lang="pl-PL" dirty="0"/>
              <a:t>s</a:t>
            </a:r>
            <a:r>
              <a:rPr lang="pl-PL" dirty="0" smtClean="0"/>
              <a:t>pokoju, bezpieczeństwa i stabilizacji - </a:t>
            </a:r>
            <a:r>
              <a:rPr lang="pl-PL" b="1" dirty="0" smtClean="0"/>
              <a:t>3%</a:t>
            </a:r>
          </a:p>
          <a:p>
            <a:pPr>
              <a:buFontTx/>
              <a:buChar char="-"/>
            </a:pPr>
            <a:r>
              <a:rPr lang="pl-PL" dirty="0"/>
              <a:t>l</a:t>
            </a:r>
            <a:r>
              <a:rPr lang="pl-PL" dirty="0" smtClean="0"/>
              <a:t>epszej, sprzyjającej atmosfery - </a:t>
            </a:r>
            <a:r>
              <a:rPr lang="pl-PL" b="1" dirty="0" smtClean="0"/>
              <a:t>3%</a:t>
            </a:r>
          </a:p>
          <a:p>
            <a:pPr>
              <a:buFontTx/>
              <a:buChar char="-"/>
            </a:pPr>
            <a:r>
              <a:rPr lang="pl-PL" dirty="0"/>
              <a:t>d</a:t>
            </a:r>
            <a:r>
              <a:rPr lang="pl-PL" dirty="0" smtClean="0"/>
              <a:t>obrej organizacji pracy - </a:t>
            </a:r>
            <a:r>
              <a:rPr lang="pl-PL" b="1" dirty="0" smtClean="0"/>
              <a:t>2%</a:t>
            </a:r>
          </a:p>
          <a:p>
            <a:pPr>
              <a:buFontTx/>
              <a:buChar char="-"/>
            </a:pPr>
            <a:r>
              <a:rPr lang="pl-PL" dirty="0" smtClean="0"/>
              <a:t>podniesienia </a:t>
            </a:r>
            <a:r>
              <a:rPr lang="pl-PL" dirty="0"/>
              <a:t>prestiżu zawodu </a:t>
            </a:r>
            <a:r>
              <a:rPr lang="pl-PL" dirty="0" smtClean="0"/>
              <a:t>- </a:t>
            </a:r>
            <a:r>
              <a:rPr lang="pl-PL" b="1" dirty="0" smtClean="0"/>
              <a:t>1%.</a:t>
            </a:r>
            <a:endParaRPr lang="pl-PL" b="1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4361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/>
          <a:lstStyle/>
          <a:p>
            <a:pPr marL="0" indent="0">
              <a:buNone/>
            </a:pPr>
            <a:r>
              <a:rPr lang="pl-PL" b="1" dirty="0" smtClean="0"/>
              <a:t>98%</a:t>
            </a:r>
            <a:r>
              <a:rPr lang="pl-PL" dirty="0" smtClean="0"/>
              <a:t> badanych nauczycieli twierdzi, że lubi swoją pracę, ponieważ:</a:t>
            </a:r>
          </a:p>
          <a:p>
            <a:pPr>
              <a:buFontTx/>
              <a:buChar char="-"/>
            </a:pPr>
            <a:r>
              <a:rPr lang="pl-PL" dirty="0"/>
              <a:t>l</a:t>
            </a:r>
            <a:r>
              <a:rPr lang="pl-PL" dirty="0" smtClean="0"/>
              <a:t>ubią kontakt z uczniami, bezpośrednie relacje interpersonalne - </a:t>
            </a:r>
            <a:r>
              <a:rPr lang="pl-PL" b="1" dirty="0" smtClean="0"/>
              <a:t>42%</a:t>
            </a:r>
          </a:p>
          <a:p>
            <a:pPr>
              <a:buFontTx/>
              <a:buChar char="-"/>
            </a:pPr>
            <a:r>
              <a:rPr lang="pl-PL" dirty="0"/>
              <a:t>o</a:t>
            </a:r>
            <a:r>
              <a:rPr lang="pl-PL" dirty="0" smtClean="0"/>
              <a:t>dczuwają ogromną satysfakcję z pracy - </a:t>
            </a:r>
            <a:r>
              <a:rPr lang="pl-PL" b="1" dirty="0" smtClean="0"/>
              <a:t>25 %</a:t>
            </a:r>
          </a:p>
          <a:p>
            <a:pPr>
              <a:buFontTx/>
              <a:buChar char="-"/>
            </a:pPr>
            <a:r>
              <a:rPr lang="pl-PL" dirty="0"/>
              <a:t>l</a:t>
            </a:r>
            <a:r>
              <a:rPr lang="pl-PL" dirty="0" smtClean="0"/>
              <a:t>ubią nowe wyzwania, ciągły rozwój, nie jest ona monotonna - </a:t>
            </a:r>
            <a:r>
              <a:rPr lang="pl-PL" b="1" dirty="0" smtClean="0"/>
              <a:t>11%</a:t>
            </a:r>
          </a:p>
          <a:p>
            <a:pPr>
              <a:buFontTx/>
              <a:buChar char="-"/>
            </a:pPr>
            <a:r>
              <a:rPr lang="pl-PL" dirty="0"/>
              <a:t>t</a:t>
            </a:r>
            <a:r>
              <a:rPr lang="pl-PL" dirty="0" smtClean="0"/>
              <a:t>en zawód to ich pasja, powołanie - </a:t>
            </a:r>
            <a:r>
              <a:rPr lang="pl-PL" b="1" dirty="0" smtClean="0"/>
              <a:t>8%</a:t>
            </a:r>
          </a:p>
          <a:p>
            <a:pPr>
              <a:buFontTx/>
              <a:buChar char="-"/>
            </a:pPr>
            <a:r>
              <a:rPr lang="pl-PL" dirty="0"/>
              <a:t>l</a:t>
            </a:r>
            <a:r>
              <a:rPr lang="pl-PL" dirty="0" smtClean="0"/>
              <a:t>ubią uczyć - </a:t>
            </a:r>
            <a:r>
              <a:rPr lang="pl-PL" b="1" dirty="0" smtClean="0"/>
              <a:t>6%</a:t>
            </a:r>
          </a:p>
          <a:p>
            <a:pPr>
              <a:buFontTx/>
              <a:buChar char="-"/>
            </a:pPr>
            <a:r>
              <a:rPr lang="pl-PL" dirty="0"/>
              <a:t>l</a:t>
            </a:r>
            <a:r>
              <a:rPr lang="pl-PL" dirty="0" smtClean="0"/>
              <a:t>ubią pomagać w rozwoju osobowości uczniów - </a:t>
            </a:r>
            <a:r>
              <a:rPr lang="pl-PL" b="1" dirty="0" smtClean="0"/>
              <a:t>3%</a:t>
            </a:r>
          </a:p>
        </p:txBody>
      </p:sp>
    </p:spTree>
    <p:extLst>
      <p:ext uri="{BB962C8B-B14F-4D97-AF65-F5344CB8AC3E}">
        <p14:creationId xmlns:p14="http://schemas.microsoft.com/office/powerpoint/2010/main" val="65664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Tylko </a:t>
            </a:r>
            <a:r>
              <a:rPr lang="pl-PL" b="1" dirty="0" smtClean="0"/>
              <a:t>2%</a:t>
            </a:r>
            <a:r>
              <a:rPr lang="pl-PL" dirty="0" smtClean="0"/>
              <a:t> badanych nauczycieli miało problem z określeniem, czy lubią swoją pracę.</a:t>
            </a:r>
          </a:p>
          <a:p>
            <a:pPr marL="0" indent="0" algn="just">
              <a:buNone/>
            </a:pPr>
            <a:r>
              <a:rPr lang="pl-PL" dirty="0" smtClean="0"/>
              <a:t>Wśród nich są osoby, które czują brak szacunku ze strony uczniów, rodziców i władz, uważają, że praca ta jest mocno stresująca i wyczerpująca - </a:t>
            </a:r>
            <a:r>
              <a:rPr lang="pl-PL" b="1" dirty="0" smtClean="0"/>
              <a:t>11%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r>
              <a:rPr lang="pl-PL" dirty="0" smtClean="0"/>
              <a:t>Dla </a:t>
            </a:r>
            <a:r>
              <a:rPr lang="pl-PL" b="1" dirty="0" smtClean="0"/>
              <a:t>19%</a:t>
            </a:r>
            <a:r>
              <a:rPr lang="pl-PL" dirty="0" smtClean="0"/>
              <a:t> z nich powodem niezadowolenia jest brak motywacji finansowej.</a:t>
            </a:r>
          </a:p>
          <a:p>
            <a:pPr marL="0" indent="0" algn="just">
              <a:buNone/>
            </a:pPr>
            <a:r>
              <a:rPr lang="pl-PL" b="1" dirty="0" smtClean="0"/>
              <a:t>41%</a:t>
            </a:r>
            <a:r>
              <a:rPr lang="pl-PL" dirty="0" smtClean="0"/>
              <a:t> spośród nich nie akceptuje przytłaczającej biurokracji w pracy.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6270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656823"/>
            <a:ext cx="10515600" cy="5520140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Według wskazań </a:t>
            </a:r>
            <a:r>
              <a:rPr lang="pl-PL" b="1" dirty="0" smtClean="0"/>
              <a:t>56%</a:t>
            </a:r>
            <a:r>
              <a:rPr lang="pl-PL" dirty="0" smtClean="0"/>
              <a:t> rodziców ich dzieci rozwijają zainteresowania w domu, </a:t>
            </a:r>
            <a:r>
              <a:rPr lang="pl-PL" b="1" dirty="0" smtClean="0"/>
              <a:t>48%</a:t>
            </a:r>
            <a:r>
              <a:rPr lang="pl-PL" dirty="0" smtClean="0"/>
              <a:t> wskazań odnosi się do szkoły</a:t>
            </a:r>
            <a:r>
              <a:rPr lang="pl-PL" dirty="0" smtClean="0"/>
              <a:t>. Na kluby i domy kultury wskazało </a:t>
            </a:r>
            <a:r>
              <a:rPr lang="pl-PL" b="1" dirty="0" smtClean="0"/>
              <a:t>19%</a:t>
            </a:r>
            <a:r>
              <a:rPr lang="pl-PL" dirty="0" smtClean="0"/>
              <a:t> rodziców.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Tylko </a:t>
            </a:r>
            <a:r>
              <a:rPr lang="pl-PL" b="1" dirty="0" smtClean="0"/>
              <a:t>3%</a:t>
            </a:r>
            <a:r>
              <a:rPr lang="pl-PL" dirty="0" smtClean="0"/>
              <a:t> rodziców deklaruje, że ich dzieci w ogóle nie mają możliwości rozwijania własnych zainteresowań.</a:t>
            </a:r>
          </a:p>
          <a:p>
            <a:pPr marL="0" indent="0">
              <a:buNone/>
            </a:pPr>
            <a:r>
              <a:rPr lang="pl-PL" b="1" dirty="0" smtClean="0"/>
              <a:t>45%</a:t>
            </a:r>
            <a:r>
              <a:rPr lang="pl-PL" dirty="0" smtClean="0"/>
              <a:t> rodziców stwierdza, że dzieci nie korzystają z płatnych form zajęć dodatkowych, a pozostali w liczbie:</a:t>
            </a:r>
          </a:p>
          <a:p>
            <a:pPr marL="0" indent="0">
              <a:buNone/>
            </a:pPr>
            <a:r>
              <a:rPr lang="pl-PL" b="1" dirty="0" smtClean="0"/>
              <a:t>29%</a:t>
            </a:r>
            <a:r>
              <a:rPr lang="pl-PL" dirty="0" smtClean="0"/>
              <a:t> - płacą za lekcje języków obcych, </a:t>
            </a:r>
          </a:p>
          <a:p>
            <a:pPr marL="0" indent="0">
              <a:buNone/>
            </a:pPr>
            <a:r>
              <a:rPr lang="pl-PL" b="1" dirty="0" smtClean="0"/>
              <a:t>22%</a:t>
            </a:r>
            <a:r>
              <a:rPr lang="pl-PL" dirty="0" smtClean="0"/>
              <a:t> - płacą za zajęcia sportowe, </a:t>
            </a:r>
          </a:p>
          <a:p>
            <a:pPr marL="0" indent="0">
              <a:buNone/>
            </a:pPr>
            <a:r>
              <a:rPr lang="pl-PL" b="1" dirty="0" smtClean="0"/>
              <a:t>20%</a:t>
            </a:r>
            <a:r>
              <a:rPr lang="pl-PL" dirty="0" smtClean="0"/>
              <a:t> - płacą za korepetycje przedmiotowe, </a:t>
            </a:r>
          </a:p>
          <a:p>
            <a:pPr marL="0" indent="0">
              <a:buNone/>
            </a:pPr>
            <a:r>
              <a:rPr lang="pl-PL" b="1" dirty="0" smtClean="0"/>
              <a:t>8%</a:t>
            </a:r>
            <a:r>
              <a:rPr lang="pl-PL" dirty="0" smtClean="0"/>
              <a:t> - płacą za zajęcia artystyczne.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386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836023"/>
            <a:ext cx="10515600" cy="5340940"/>
          </a:xfrm>
        </p:spPr>
        <p:txBody>
          <a:bodyPr/>
          <a:lstStyle/>
          <a:p>
            <a:pPr marL="0" indent="0" algn="just">
              <a:buNone/>
            </a:pPr>
            <a:r>
              <a:rPr lang="pl-PL" b="1" dirty="0" smtClean="0"/>
              <a:t>18%</a:t>
            </a:r>
            <a:r>
              <a:rPr lang="pl-PL" dirty="0" smtClean="0"/>
              <a:t> rodziców deklaruje, że ich dziecko posiada orzeczenie z poradni psychologiczno-pedagogicznej.</a:t>
            </a:r>
          </a:p>
          <a:p>
            <a:pPr marL="0" indent="0" algn="just">
              <a:buNone/>
            </a:pPr>
            <a:r>
              <a:rPr lang="pl-PL" dirty="0" smtClean="0"/>
              <a:t>Wśród nich </a:t>
            </a:r>
            <a:r>
              <a:rPr lang="pl-PL" b="1" dirty="0" smtClean="0"/>
              <a:t>60%</a:t>
            </a:r>
            <a:r>
              <a:rPr lang="pl-PL" dirty="0" smtClean="0"/>
              <a:t> stanowią orzeczenia o specyficznych potrzebach edukacyjnych: dysleksji, dysgrafii, dysortografii czy dyskalkulii.</a:t>
            </a:r>
          </a:p>
          <a:p>
            <a:pPr marL="0" indent="0" algn="just">
              <a:buNone/>
            </a:pPr>
            <a:r>
              <a:rPr lang="pl-PL" dirty="0" smtClean="0"/>
              <a:t>Wśród pozostałych:</a:t>
            </a:r>
          </a:p>
          <a:p>
            <a:pPr marL="0" indent="0" algn="just">
              <a:buNone/>
            </a:pPr>
            <a:r>
              <a:rPr lang="pl-PL" b="1" dirty="0" smtClean="0"/>
              <a:t>16%</a:t>
            </a:r>
            <a:r>
              <a:rPr lang="pl-PL" dirty="0" smtClean="0"/>
              <a:t> ma orzeczenie o niskim poziomie zdolności do nauki,</a:t>
            </a:r>
          </a:p>
          <a:p>
            <a:pPr marL="0" indent="0" algn="just">
              <a:buNone/>
            </a:pPr>
            <a:r>
              <a:rPr lang="pl-PL" b="1" dirty="0" smtClean="0"/>
              <a:t>23%</a:t>
            </a:r>
            <a:r>
              <a:rPr lang="pl-PL" dirty="0" smtClean="0"/>
              <a:t> to dzieci ze specjalnymi potrzebami edukacyjnymi: z niedosłuchem, niedowidzeniem, niepełnosprawnością ruchową, zaburzoną lateralizacją, wadami wymowy, ADHD</a:t>
            </a:r>
            <a:r>
              <a:rPr lang="pl-PL" dirty="0"/>
              <a:t>, </a:t>
            </a:r>
            <a:r>
              <a:rPr lang="pl-PL" dirty="0" smtClean="0"/>
              <a:t>agresją, zachowaniami impulsywnymi.</a:t>
            </a:r>
          </a:p>
          <a:p>
            <a:pPr marL="0" indent="0" algn="just">
              <a:buNone/>
            </a:pPr>
            <a:r>
              <a:rPr lang="pl-PL" dirty="0"/>
              <a:t>T</a:t>
            </a:r>
            <a:r>
              <a:rPr lang="pl-PL" dirty="0" smtClean="0"/>
              <a:t>ylko </a:t>
            </a:r>
            <a:r>
              <a:rPr lang="pl-PL" b="1" dirty="0" smtClean="0"/>
              <a:t>3%</a:t>
            </a:r>
            <a:r>
              <a:rPr lang="pl-PL" dirty="0" smtClean="0"/>
              <a:t> orzeczeń dotyczy dzieci zdolnych.</a:t>
            </a: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63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/>
          <a:lstStyle/>
          <a:p>
            <a:pPr marL="0" indent="0" algn="just">
              <a:buNone/>
            </a:pPr>
            <a:r>
              <a:rPr lang="pl-PL" b="1" dirty="0" smtClean="0"/>
              <a:t>17%</a:t>
            </a:r>
            <a:r>
              <a:rPr lang="pl-PL" dirty="0" smtClean="0"/>
              <a:t> badanych rodziców wyraża niezadowolenie wobec nauczycieli, </a:t>
            </a:r>
            <a:r>
              <a:rPr lang="pl-PL" dirty="0" smtClean="0"/>
              <a:t>którzy, </a:t>
            </a:r>
            <a:r>
              <a:rPr lang="pl-PL" dirty="0" smtClean="0"/>
              <a:t>według nich są niezaangażowani, ignorują problemy uczniów, nie posiadają autorytetu, kompetencji, umiejętności wychowawczych, zniechęcają uczniów do nauczanych przedmiotów, zamiast motywować - niesprawiedliwie oceniają, faworyzują uczniów, stosują zbiorową odpowiedzialność, nie znają swoich uczniów i ich problemów, nie potrafią współpracować z rodzicami.</a:t>
            </a:r>
          </a:p>
          <a:p>
            <a:pPr marL="0" indent="0" algn="just">
              <a:buNone/>
            </a:pPr>
            <a:r>
              <a:rPr lang="pl-PL" dirty="0" smtClean="0"/>
              <a:t>Jednocześnie </a:t>
            </a:r>
            <a:r>
              <a:rPr lang="pl-PL" b="1" dirty="0" smtClean="0"/>
              <a:t>40%</a:t>
            </a:r>
            <a:r>
              <a:rPr lang="pl-PL" dirty="0" smtClean="0"/>
              <a:t> badanych rodziców uważa, że nauczyciele ich dzieci są wymagający, ale sprawiedliwi, a </a:t>
            </a:r>
            <a:r>
              <a:rPr lang="pl-PL" b="1" dirty="0" smtClean="0"/>
              <a:t>33%</a:t>
            </a:r>
            <a:r>
              <a:rPr lang="pl-PL" dirty="0" smtClean="0"/>
              <a:t> twierdzi, że są życzliwi wobec uczniów i prowadzą ciekawe lekcje.</a:t>
            </a:r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2313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862149"/>
            <a:ext cx="10515600" cy="5314814"/>
          </a:xfrm>
        </p:spPr>
        <p:txBody>
          <a:bodyPr/>
          <a:lstStyle/>
          <a:p>
            <a:pPr marL="0" indent="0">
              <a:buNone/>
            </a:pPr>
            <a:r>
              <a:rPr lang="pl-PL" b="1" dirty="0" smtClean="0"/>
              <a:t>60%</a:t>
            </a:r>
            <a:r>
              <a:rPr lang="pl-PL" dirty="0" smtClean="0"/>
              <a:t> badanych rodziców deklaruje, że pomaga swojemu dziecku w przygotowaniach do lekcji, wśród nich: </a:t>
            </a:r>
          </a:p>
          <a:p>
            <a:pPr marL="0" indent="0">
              <a:buNone/>
            </a:pPr>
            <a:r>
              <a:rPr lang="pl-PL" b="1" dirty="0" smtClean="0"/>
              <a:t>19%</a:t>
            </a:r>
            <a:r>
              <a:rPr lang="pl-PL" dirty="0" smtClean="0"/>
              <a:t> pomaga codziennie, </a:t>
            </a:r>
          </a:p>
          <a:p>
            <a:pPr marL="0" indent="0">
              <a:buNone/>
            </a:pPr>
            <a:r>
              <a:rPr lang="pl-PL" b="1" dirty="0" smtClean="0"/>
              <a:t>18%</a:t>
            </a:r>
            <a:r>
              <a:rPr lang="pl-PL" dirty="0" smtClean="0"/>
              <a:t> - robi to dwa, trzy razy w tygodniu, </a:t>
            </a:r>
          </a:p>
          <a:p>
            <a:pPr marL="0" indent="0">
              <a:buNone/>
            </a:pPr>
            <a:r>
              <a:rPr lang="pl-PL" b="1" dirty="0" smtClean="0"/>
              <a:t>7%</a:t>
            </a:r>
            <a:r>
              <a:rPr lang="pl-PL" dirty="0" smtClean="0"/>
              <a:t> - raz na tydzień.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b="1" dirty="0" smtClean="0"/>
              <a:t>73%</a:t>
            </a:r>
            <a:r>
              <a:rPr lang="pl-PL" dirty="0" smtClean="0"/>
              <a:t> uczniów szkół podstawowych twierdzi, że korzysta z pomocy innych osób podczas odrabiania lekcji.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5425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849086"/>
            <a:ext cx="10515600" cy="5327877"/>
          </a:xfrm>
        </p:spPr>
        <p:txBody>
          <a:bodyPr/>
          <a:lstStyle/>
          <a:p>
            <a:pPr marL="0" indent="0">
              <a:buNone/>
            </a:pPr>
            <a:r>
              <a:rPr lang="pl-PL" b="1" dirty="0" smtClean="0"/>
              <a:t>25%</a:t>
            </a:r>
            <a:r>
              <a:rPr lang="pl-PL" dirty="0" smtClean="0"/>
              <a:t> rodziców oczekuje od szkoły wysokiego poziomu nauczania,</a:t>
            </a:r>
          </a:p>
          <a:p>
            <a:pPr marL="0" indent="0">
              <a:buNone/>
            </a:pPr>
            <a:r>
              <a:rPr lang="pl-PL" b="1" dirty="0" smtClean="0"/>
              <a:t>23%</a:t>
            </a:r>
            <a:r>
              <a:rPr lang="pl-PL" dirty="0" smtClean="0"/>
              <a:t> - ciekawych, interesujących lekcji,</a:t>
            </a:r>
          </a:p>
          <a:p>
            <a:pPr marL="0" indent="0">
              <a:buNone/>
            </a:pPr>
            <a:r>
              <a:rPr lang="pl-PL" b="1" dirty="0" smtClean="0"/>
              <a:t>16%</a:t>
            </a:r>
            <a:r>
              <a:rPr lang="pl-PL" dirty="0" smtClean="0"/>
              <a:t> - dobrze przygotowanych nauczycieli,</a:t>
            </a:r>
          </a:p>
          <a:p>
            <a:pPr marL="0" indent="0">
              <a:buNone/>
            </a:pPr>
            <a:r>
              <a:rPr lang="pl-PL" b="1" dirty="0" smtClean="0"/>
              <a:t>10%</a:t>
            </a:r>
            <a:r>
              <a:rPr lang="pl-PL" dirty="0" smtClean="0"/>
              <a:t> - dobrego wyposażenia sal lekcyjnych, pomocy dydaktycznych,</a:t>
            </a:r>
          </a:p>
          <a:p>
            <a:pPr marL="0" indent="0">
              <a:buNone/>
            </a:pPr>
            <a:r>
              <a:rPr lang="pl-PL" b="1" dirty="0" smtClean="0"/>
              <a:t>7%</a:t>
            </a:r>
            <a:r>
              <a:rPr lang="pl-PL" dirty="0" smtClean="0"/>
              <a:t> - atmosfery życzliwości i szacunku,</a:t>
            </a:r>
          </a:p>
          <a:p>
            <a:pPr marL="0" indent="0">
              <a:buNone/>
            </a:pPr>
            <a:r>
              <a:rPr lang="pl-PL" b="1" dirty="0" smtClean="0"/>
              <a:t>5%</a:t>
            </a:r>
            <a:r>
              <a:rPr lang="pl-PL" dirty="0" smtClean="0"/>
              <a:t> - bezpieczeństwa uczniów.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6890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/>
              <a:t>Dyrektor</a:t>
            </a:r>
            <a:r>
              <a:rPr lang="pl-PL" dirty="0" smtClean="0"/>
              <a:t> </a:t>
            </a:r>
            <a:endParaRPr lang="pl-PL" dirty="0"/>
          </a:p>
        </p:txBody>
      </p:sp>
      <p:pic>
        <p:nvPicPr>
          <p:cNvPr id="10" name="Symbol zastępczy zawartości 9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6163" r="9385"/>
          <a:stretch/>
        </p:blipFill>
        <p:spPr>
          <a:xfrm>
            <a:off x="5074276" y="1970468"/>
            <a:ext cx="5576552" cy="3696236"/>
          </a:xfrm>
          <a:prstGeom prst="rect">
            <a:avLst/>
          </a:prstGeom>
        </p:spPr>
      </p:pic>
      <p:pic>
        <p:nvPicPr>
          <p:cNvPr id="15" name="Obraz 14"/>
          <p:cNvPicPr>
            <a:picLocks noChangeAspect="1"/>
          </p:cNvPicPr>
          <p:nvPr/>
        </p:nvPicPr>
        <p:blipFill rotWithShape="1">
          <a:blip r:embed="rId3"/>
          <a:srcRect r="58494"/>
          <a:stretch/>
        </p:blipFill>
        <p:spPr>
          <a:xfrm>
            <a:off x="1030310" y="2768958"/>
            <a:ext cx="2240924" cy="1359190"/>
          </a:xfrm>
          <a:prstGeom prst="rect">
            <a:avLst/>
          </a:prstGeom>
        </p:spPr>
      </p:pic>
      <p:sp>
        <p:nvSpPr>
          <p:cNvPr id="16" name="pole tekstowe 15"/>
          <p:cNvSpPr txBox="1"/>
          <p:nvPr/>
        </p:nvSpPr>
        <p:spPr>
          <a:xfrm>
            <a:off x="3271234" y="2936384"/>
            <a:ext cx="862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/>
              <a:t>71%</a:t>
            </a:r>
            <a:endParaRPr lang="pl-PL" sz="2000" b="1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3309871" y="3577342"/>
            <a:ext cx="862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/>
              <a:t>29%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97067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523517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Analiza wyników badań populacji:</a:t>
            </a:r>
            <a:endParaRPr lang="pl-PL" dirty="0"/>
          </a:p>
        </p:txBody>
      </p:sp>
      <p:sp>
        <p:nvSpPr>
          <p:cNvPr id="10" name="Symbol zastępczy tekstu 9"/>
          <p:cNvSpPr>
            <a:spLocks noGrp="1"/>
          </p:cNvSpPr>
          <p:nvPr>
            <p:ph type="body" idx="1"/>
          </p:nvPr>
        </p:nvSpPr>
        <p:spPr>
          <a:xfrm>
            <a:off x="839788" y="1043189"/>
            <a:ext cx="5157787" cy="515155"/>
          </a:xfrm>
        </p:spPr>
        <p:txBody>
          <a:bodyPr/>
          <a:lstStyle/>
          <a:p>
            <a:pPr algn="ctr"/>
            <a:r>
              <a:rPr lang="pl-PL" dirty="0" smtClean="0"/>
              <a:t>uczniów szkół podstawowych</a:t>
            </a:r>
            <a:endParaRPr lang="pl-PL" dirty="0"/>
          </a:p>
        </p:txBody>
      </p:sp>
      <p:sp>
        <p:nvSpPr>
          <p:cNvPr id="15" name="Symbol zastępczy zawartości 14"/>
          <p:cNvSpPr>
            <a:spLocks noGrp="1"/>
          </p:cNvSpPr>
          <p:nvPr>
            <p:ph sz="half" idx="2"/>
          </p:nvPr>
        </p:nvSpPr>
        <p:spPr>
          <a:xfrm>
            <a:off x="839788" y="1712891"/>
            <a:ext cx="5157787" cy="4476772"/>
          </a:xfrm>
        </p:spPr>
        <p:txBody>
          <a:bodyPr>
            <a:normAutofit/>
          </a:bodyPr>
          <a:lstStyle/>
          <a:p>
            <a:r>
              <a:rPr lang="pl-PL" sz="2000" dirty="0"/>
              <a:t>w</a:t>
            </a:r>
            <a:r>
              <a:rPr lang="pl-PL" sz="2000" dirty="0" smtClean="0"/>
              <a:t>arto się uczyć, aby: mieć </a:t>
            </a:r>
            <a:r>
              <a:rPr lang="pl-PL" sz="2000" dirty="0"/>
              <a:t>lepsze </a:t>
            </a:r>
            <a:r>
              <a:rPr lang="pl-PL" sz="2000" dirty="0" smtClean="0"/>
              <a:t>życie (32%), zdobyć </a:t>
            </a:r>
            <a:r>
              <a:rPr lang="pl-PL" sz="2000" dirty="0"/>
              <a:t>wykształcenie (</a:t>
            </a:r>
            <a:r>
              <a:rPr lang="pl-PL" sz="2000" dirty="0" smtClean="0"/>
              <a:t>30%),</a:t>
            </a:r>
            <a:r>
              <a:rPr lang="pl-PL" sz="2000" dirty="0"/>
              <a:t> </a:t>
            </a:r>
            <a:r>
              <a:rPr lang="pl-PL" sz="2000" dirty="0" smtClean="0"/>
              <a:t>zdobyć </a:t>
            </a:r>
            <a:r>
              <a:rPr lang="pl-PL" sz="2000" dirty="0"/>
              <a:t>zawód (</a:t>
            </a:r>
            <a:r>
              <a:rPr lang="pl-PL" sz="2000" dirty="0" smtClean="0"/>
              <a:t>15%), dobrze </a:t>
            </a:r>
            <a:r>
              <a:rPr lang="pl-PL" sz="2000" dirty="0"/>
              <a:t>zarabiać (</a:t>
            </a:r>
            <a:r>
              <a:rPr lang="pl-PL" sz="2000" dirty="0" smtClean="0"/>
              <a:t>12%),</a:t>
            </a:r>
            <a:r>
              <a:rPr lang="pl-PL" sz="2000" dirty="0"/>
              <a:t> </a:t>
            </a:r>
            <a:r>
              <a:rPr lang="pl-PL" sz="2000" dirty="0" smtClean="0"/>
              <a:t>zdobyć </a:t>
            </a:r>
            <a:r>
              <a:rPr lang="pl-PL" sz="2000" dirty="0"/>
              <a:t>wiedzę </a:t>
            </a:r>
            <a:r>
              <a:rPr lang="pl-PL" sz="2000" dirty="0" smtClean="0"/>
              <a:t>(9%);</a:t>
            </a:r>
            <a:endParaRPr lang="pl-PL" sz="2000" dirty="0"/>
          </a:p>
          <a:p>
            <a:r>
              <a:rPr lang="pl-PL" sz="2000" dirty="0"/>
              <a:t>n</a:t>
            </a:r>
            <a:r>
              <a:rPr lang="pl-PL" sz="2000" dirty="0" smtClean="0"/>
              <a:t>ajczęściej dziennie poświęcają na naukę od </a:t>
            </a:r>
            <a:r>
              <a:rPr lang="pl-PL" sz="2000" dirty="0"/>
              <a:t>godziny (</a:t>
            </a:r>
            <a:r>
              <a:rPr lang="pl-PL" sz="2000" dirty="0" smtClean="0"/>
              <a:t>39%) </a:t>
            </a:r>
            <a:r>
              <a:rPr lang="pl-PL" sz="2000" dirty="0"/>
              <a:t>do dwóch godzin (</a:t>
            </a:r>
            <a:r>
              <a:rPr lang="pl-PL" sz="2000" dirty="0" smtClean="0"/>
              <a:t>26%),</a:t>
            </a:r>
            <a:r>
              <a:rPr lang="pl-PL" sz="2000" dirty="0"/>
              <a:t> </a:t>
            </a:r>
            <a:r>
              <a:rPr lang="pl-PL" sz="2000" dirty="0" smtClean="0"/>
              <a:t>kilkanaście </a:t>
            </a:r>
            <a:r>
              <a:rPr lang="pl-PL" sz="2000" dirty="0"/>
              <a:t>minut </a:t>
            </a:r>
            <a:r>
              <a:rPr lang="pl-PL" sz="2000" dirty="0" smtClean="0"/>
              <a:t>uczy się 22%, ani minuty 4%;</a:t>
            </a:r>
          </a:p>
          <a:p>
            <a:r>
              <a:rPr lang="pl-PL" sz="2000" dirty="0"/>
              <a:t>o</a:t>
            </a:r>
            <a:r>
              <a:rPr lang="pl-PL" sz="2000" dirty="0" smtClean="0"/>
              <a:t>ceniając </a:t>
            </a:r>
            <a:r>
              <a:rPr lang="pl-PL" sz="2000" dirty="0"/>
              <a:t>swoje osiągnięcia szkolne </a:t>
            </a:r>
            <a:r>
              <a:rPr lang="pl-PL" sz="2000" dirty="0" smtClean="0"/>
              <a:t>61% badanych twierdzi, </a:t>
            </a:r>
            <a:r>
              <a:rPr lang="pl-PL" sz="2000" dirty="0"/>
              <a:t>ż</a:t>
            </a:r>
            <a:r>
              <a:rPr lang="pl-PL" sz="2000" dirty="0" smtClean="0"/>
              <a:t>e </a:t>
            </a:r>
            <a:r>
              <a:rPr lang="pl-PL" sz="2000" dirty="0"/>
              <a:t>należą do grupy osób uczących </a:t>
            </a:r>
            <a:r>
              <a:rPr lang="pl-PL" sz="2000" dirty="0" smtClean="0"/>
              <a:t>się </a:t>
            </a:r>
            <a:r>
              <a:rPr lang="pl-PL" sz="2000" dirty="0"/>
              <a:t>bardzo dobrze (</a:t>
            </a:r>
            <a:r>
              <a:rPr lang="pl-PL" sz="2000" dirty="0" smtClean="0"/>
              <a:t>23%) </a:t>
            </a:r>
            <a:r>
              <a:rPr lang="pl-PL" sz="2000" dirty="0"/>
              <a:t>i dobrze (</a:t>
            </a:r>
            <a:r>
              <a:rPr lang="pl-PL" sz="2000" dirty="0" smtClean="0"/>
              <a:t>38%), 7% </a:t>
            </a:r>
            <a:r>
              <a:rPr lang="pl-PL" sz="2000" dirty="0"/>
              <a:t>to uczniowie </a:t>
            </a:r>
            <a:r>
              <a:rPr lang="pl-PL" sz="2000" dirty="0" smtClean="0"/>
              <a:t>celujący, </a:t>
            </a:r>
            <a:r>
              <a:rPr lang="pl-PL" sz="2000" dirty="0"/>
              <a:t>p</a:t>
            </a:r>
            <a:r>
              <a:rPr lang="pl-PL" sz="2000" dirty="0" smtClean="0"/>
              <a:t>rzeciętnie </a:t>
            </a:r>
            <a:r>
              <a:rPr lang="pl-PL" sz="2000" dirty="0"/>
              <a:t>uczy się </a:t>
            </a:r>
            <a:r>
              <a:rPr lang="pl-PL" sz="2000" dirty="0" smtClean="0"/>
              <a:t>22% badanych, słabo </a:t>
            </a:r>
            <a:r>
              <a:rPr lang="pl-PL" sz="2000" dirty="0"/>
              <a:t>i bardzo słabo- </a:t>
            </a:r>
            <a:r>
              <a:rPr lang="pl-PL" sz="2000" dirty="0" smtClean="0"/>
              <a:t>5%.</a:t>
            </a:r>
            <a:endParaRPr lang="pl-PL" sz="2000" dirty="0"/>
          </a:p>
          <a:p>
            <a:endParaRPr lang="pl-PL" sz="2000" dirty="0"/>
          </a:p>
          <a:p>
            <a:endParaRPr lang="pl-PL" sz="2000" dirty="0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3"/>
          </p:nvPr>
        </p:nvSpPr>
        <p:spPr>
          <a:xfrm>
            <a:off x="6172200" y="1043189"/>
            <a:ext cx="5183188" cy="515155"/>
          </a:xfrm>
        </p:spPr>
        <p:txBody>
          <a:bodyPr/>
          <a:lstStyle/>
          <a:p>
            <a:pPr algn="ctr"/>
            <a:r>
              <a:rPr lang="pl-PL" dirty="0" smtClean="0"/>
              <a:t>uczniów szkół ponadpodstawowych</a:t>
            </a:r>
            <a:endParaRPr lang="pl-PL" dirty="0"/>
          </a:p>
        </p:txBody>
      </p:sp>
      <p:sp>
        <p:nvSpPr>
          <p:cNvPr id="16" name="Symbol zastępczy zawartości 15"/>
          <p:cNvSpPr>
            <a:spLocks noGrp="1"/>
          </p:cNvSpPr>
          <p:nvPr>
            <p:ph sz="quarter" idx="4"/>
          </p:nvPr>
        </p:nvSpPr>
        <p:spPr>
          <a:xfrm>
            <a:off x="6172200" y="1712891"/>
            <a:ext cx="5183188" cy="4476772"/>
          </a:xfrm>
        </p:spPr>
        <p:txBody>
          <a:bodyPr>
            <a:normAutofit/>
          </a:bodyPr>
          <a:lstStyle/>
          <a:p>
            <a:r>
              <a:rPr lang="pl-PL" sz="2000" dirty="0"/>
              <a:t>w</a:t>
            </a:r>
            <a:r>
              <a:rPr lang="pl-PL" sz="2000" dirty="0" smtClean="0"/>
              <a:t>arto się uczyć, aby: mieć </a:t>
            </a:r>
            <a:r>
              <a:rPr lang="pl-PL" sz="2000" dirty="0"/>
              <a:t>lepsze życie (</a:t>
            </a:r>
            <a:r>
              <a:rPr lang="pl-PL" sz="2000" dirty="0" smtClean="0"/>
              <a:t>62%),</a:t>
            </a:r>
            <a:r>
              <a:rPr lang="pl-PL" sz="2000" dirty="0"/>
              <a:t> </a:t>
            </a:r>
            <a:r>
              <a:rPr lang="pl-PL" sz="2000" dirty="0" smtClean="0"/>
              <a:t>zdobyć </a:t>
            </a:r>
            <a:r>
              <a:rPr lang="pl-PL" sz="2000" dirty="0"/>
              <a:t>zawód (</a:t>
            </a:r>
            <a:r>
              <a:rPr lang="pl-PL" sz="2000" dirty="0" smtClean="0"/>
              <a:t>57%),</a:t>
            </a:r>
            <a:r>
              <a:rPr lang="pl-PL" sz="2000" dirty="0"/>
              <a:t> </a:t>
            </a:r>
            <a:r>
              <a:rPr lang="pl-PL" sz="2000" dirty="0" smtClean="0"/>
              <a:t>zdobyć </a:t>
            </a:r>
            <a:r>
              <a:rPr lang="pl-PL" sz="2000" dirty="0"/>
              <a:t>wykształcenie (</a:t>
            </a:r>
            <a:r>
              <a:rPr lang="pl-PL" sz="2000" dirty="0" smtClean="0"/>
              <a:t>57%),</a:t>
            </a:r>
            <a:r>
              <a:rPr lang="pl-PL" sz="2000" dirty="0"/>
              <a:t> </a:t>
            </a:r>
            <a:r>
              <a:rPr lang="pl-PL" sz="2000" dirty="0" smtClean="0"/>
              <a:t>dobrze </a:t>
            </a:r>
            <a:r>
              <a:rPr lang="pl-PL" sz="2000" dirty="0"/>
              <a:t>zarabiać (</a:t>
            </a:r>
            <a:r>
              <a:rPr lang="pl-PL" sz="2000" dirty="0" smtClean="0"/>
              <a:t>55%),</a:t>
            </a:r>
            <a:r>
              <a:rPr lang="pl-PL" sz="2000" dirty="0"/>
              <a:t> </a:t>
            </a:r>
            <a:r>
              <a:rPr lang="pl-PL" sz="2000" dirty="0" smtClean="0"/>
              <a:t>zdobyć </a:t>
            </a:r>
            <a:r>
              <a:rPr lang="pl-PL" sz="2000" dirty="0"/>
              <a:t>wiedzę (</a:t>
            </a:r>
            <a:r>
              <a:rPr lang="pl-PL" sz="2000" dirty="0" smtClean="0"/>
              <a:t>42%);</a:t>
            </a:r>
          </a:p>
          <a:p>
            <a:r>
              <a:rPr lang="pl-PL" sz="2000" dirty="0" smtClean="0"/>
              <a:t>31% </a:t>
            </a:r>
            <a:r>
              <a:rPr lang="pl-PL" sz="2000" dirty="0"/>
              <a:t>badanych </a:t>
            </a:r>
            <a:r>
              <a:rPr lang="pl-PL" sz="2000" dirty="0" smtClean="0"/>
              <a:t>poświęca </a:t>
            </a:r>
            <a:r>
              <a:rPr lang="pl-PL" sz="2000" dirty="0"/>
              <a:t>godzinę dziennie na naukę, a </a:t>
            </a:r>
            <a:r>
              <a:rPr lang="pl-PL" sz="2000" dirty="0" smtClean="0"/>
              <a:t>26% </a:t>
            </a:r>
            <a:r>
              <a:rPr lang="pl-PL" sz="2000" dirty="0"/>
              <a:t>-</a:t>
            </a:r>
            <a:r>
              <a:rPr lang="pl-PL" sz="2000" dirty="0" smtClean="0"/>
              <a:t> </a:t>
            </a:r>
            <a:r>
              <a:rPr lang="pl-PL" sz="2000" dirty="0"/>
              <a:t>dwie </a:t>
            </a:r>
            <a:r>
              <a:rPr lang="pl-PL" sz="2000" dirty="0" smtClean="0"/>
              <a:t>godziny; 21% uczy się kilkanaście minut </a:t>
            </a:r>
            <a:r>
              <a:rPr lang="pl-PL" sz="2000" dirty="0"/>
              <a:t>a ani minuty </a:t>
            </a:r>
            <a:r>
              <a:rPr lang="pl-PL" sz="2000" dirty="0" smtClean="0"/>
              <a:t>9%;</a:t>
            </a:r>
            <a:endParaRPr lang="pl-PL" sz="2000" dirty="0"/>
          </a:p>
          <a:p>
            <a:r>
              <a:rPr lang="pl-PL" sz="2000" dirty="0" smtClean="0"/>
              <a:t>37% badanych uznaje, że </a:t>
            </a:r>
            <a:r>
              <a:rPr lang="pl-PL" sz="2000" dirty="0"/>
              <a:t>uczy się przeciętnie, </a:t>
            </a:r>
            <a:r>
              <a:rPr lang="pl-PL" sz="2000" dirty="0" smtClean="0"/>
              <a:t>a 34% </a:t>
            </a:r>
            <a:r>
              <a:rPr lang="pl-PL" sz="2000" dirty="0"/>
              <a:t>że uczy się </a:t>
            </a:r>
            <a:r>
              <a:rPr lang="pl-PL" sz="2000" dirty="0" smtClean="0"/>
              <a:t>dobrze i </a:t>
            </a:r>
            <a:r>
              <a:rPr lang="pl-PL" sz="2000" dirty="0"/>
              <a:t>łącznie z tymi , którzy deklarują, że uczą się bardzo dobrze, grupa ta </a:t>
            </a:r>
            <a:r>
              <a:rPr lang="pl-PL" sz="2000" dirty="0" smtClean="0"/>
              <a:t>stanowi 47%; 7% </a:t>
            </a:r>
            <a:r>
              <a:rPr lang="pl-PL" sz="2000" dirty="0"/>
              <a:t>stanowią uczniowie słabo oceniający swoje osiągnięcia szkolne, a </a:t>
            </a:r>
            <a:r>
              <a:rPr lang="pl-PL" sz="2000" dirty="0" smtClean="0"/>
              <a:t>3% </a:t>
            </a:r>
            <a:r>
              <a:rPr lang="pl-PL" sz="2000" dirty="0"/>
              <a:t>to uczniowie wyróżniający się.</a:t>
            </a:r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25467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734095"/>
            <a:ext cx="5157787" cy="560365"/>
          </a:xfrm>
        </p:spPr>
        <p:txBody>
          <a:bodyPr/>
          <a:lstStyle/>
          <a:p>
            <a:pPr algn="ctr"/>
            <a:r>
              <a:rPr lang="pl-PL" dirty="0"/>
              <a:t>u</a:t>
            </a:r>
            <a:r>
              <a:rPr lang="pl-PL" dirty="0" smtClean="0"/>
              <a:t>czniowie szkół podstawowych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1674254"/>
            <a:ext cx="5157787" cy="4515409"/>
          </a:xfrm>
        </p:spPr>
        <p:txBody>
          <a:bodyPr>
            <a:normAutofit/>
          </a:bodyPr>
          <a:lstStyle/>
          <a:p>
            <a:r>
              <a:rPr lang="pl-PL" sz="2000" dirty="0" smtClean="0"/>
              <a:t>19% badanych nie </a:t>
            </a:r>
            <a:r>
              <a:rPr lang="pl-PL" sz="2000" dirty="0"/>
              <a:t>lubi i nie czyta </a:t>
            </a:r>
            <a:r>
              <a:rPr lang="pl-PL" sz="2000" dirty="0" smtClean="0"/>
              <a:t>książek, a 31% tylko z konieczność tylko lektury;</a:t>
            </a:r>
          </a:p>
          <a:p>
            <a:r>
              <a:rPr lang="pl-PL" sz="2000" dirty="0"/>
              <a:t>z</a:t>
            </a:r>
            <a:r>
              <a:rPr lang="pl-PL" sz="2000" dirty="0" smtClean="0"/>
              <a:t>daniem 71% badanych </a:t>
            </a:r>
            <a:r>
              <a:rPr lang="pl-PL" sz="2000" dirty="0"/>
              <a:t>biblioteka szkolna jest bardzo dobrze i dobrze </a:t>
            </a:r>
            <a:r>
              <a:rPr lang="pl-PL" sz="2000" dirty="0" smtClean="0"/>
              <a:t>wyposażona, 13% wskazało na odpowiedź </a:t>
            </a:r>
            <a:r>
              <a:rPr lang="pl-PL" sz="2000" i="1" dirty="0" smtClean="0"/>
              <a:t>nie wiem;</a:t>
            </a:r>
          </a:p>
          <a:p>
            <a:r>
              <a:rPr lang="pl-PL" sz="2000" dirty="0" smtClean="0"/>
              <a:t>43% </a:t>
            </a:r>
            <a:r>
              <a:rPr lang="pl-PL" sz="2000" dirty="0"/>
              <a:t>nie korzysta z płatnych zajęć </a:t>
            </a:r>
            <a:r>
              <a:rPr lang="pl-PL" sz="2000" dirty="0" smtClean="0"/>
              <a:t>dodatkowych, </a:t>
            </a:r>
            <a:r>
              <a:rPr lang="pl-PL" sz="2000" dirty="0"/>
              <a:t>p</a:t>
            </a:r>
            <a:r>
              <a:rPr lang="pl-PL" sz="2000" dirty="0" smtClean="0"/>
              <a:t>ozostali </a:t>
            </a:r>
            <a:r>
              <a:rPr lang="pl-PL" sz="2000" dirty="0"/>
              <a:t>uczestniczą w ramach płatnych zajęć dodatkowych w zajęciach sportowych (</a:t>
            </a:r>
            <a:r>
              <a:rPr lang="pl-PL" sz="2000" dirty="0" smtClean="0"/>
              <a:t>28%) </a:t>
            </a:r>
            <a:r>
              <a:rPr lang="pl-PL" sz="2000" dirty="0"/>
              <a:t>i zajęciach językowych (</a:t>
            </a:r>
            <a:r>
              <a:rPr lang="pl-PL" sz="2000" dirty="0" smtClean="0"/>
              <a:t>26%), 13% </a:t>
            </a:r>
            <a:r>
              <a:rPr lang="pl-PL" sz="2000" dirty="0"/>
              <a:t>pobiera korepetycje, a 6</a:t>
            </a:r>
            <a:r>
              <a:rPr lang="pl-PL" sz="2000" dirty="0" smtClean="0"/>
              <a:t>%  </a:t>
            </a:r>
            <a:r>
              <a:rPr lang="pl-PL" sz="2000" dirty="0"/>
              <a:t>uczestniczy w zajęciach o charakterze artystycznym.</a:t>
            </a:r>
          </a:p>
          <a:p>
            <a:endParaRPr lang="pl-PL" sz="2000" i="1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734095"/>
            <a:ext cx="5183188" cy="560364"/>
          </a:xfrm>
        </p:spPr>
        <p:txBody>
          <a:bodyPr/>
          <a:lstStyle/>
          <a:p>
            <a:pPr algn="ctr"/>
            <a:r>
              <a:rPr lang="pl-PL" dirty="0"/>
              <a:t>u</a:t>
            </a:r>
            <a:r>
              <a:rPr lang="pl-PL" dirty="0" smtClean="0"/>
              <a:t>czniowie szkół ponadpodstawowych</a:t>
            </a:r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1674254"/>
            <a:ext cx="5183188" cy="4515409"/>
          </a:xfrm>
        </p:spPr>
        <p:txBody>
          <a:bodyPr>
            <a:normAutofit/>
          </a:bodyPr>
          <a:lstStyle/>
          <a:p>
            <a:r>
              <a:rPr lang="pl-PL" sz="2000" dirty="0" smtClean="0"/>
              <a:t>29% nie czyta, ponieważ nie lubi, a 32% czyta z konieczności tylko lektury;</a:t>
            </a:r>
          </a:p>
          <a:p>
            <a:r>
              <a:rPr lang="pl-PL" sz="2000" dirty="0"/>
              <a:t>w</a:t>
            </a:r>
            <a:r>
              <a:rPr lang="pl-PL" sz="2000" dirty="0" smtClean="0"/>
              <a:t>edług 61% </a:t>
            </a:r>
            <a:r>
              <a:rPr lang="pl-PL" sz="2000" dirty="0"/>
              <a:t>badanych </a:t>
            </a:r>
            <a:r>
              <a:rPr lang="pl-PL" sz="2000" dirty="0" smtClean="0"/>
              <a:t>uczniów </a:t>
            </a:r>
            <a:r>
              <a:rPr lang="pl-PL" sz="2000" dirty="0"/>
              <a:t>ich biblioteka szkolna jest bardzo dobrze i dobrze </a:t>
            </a:r>
            <a:r>
              <a:rPr lang="pl-PL" sz="2000" dirty="0" smtClean="0"/>
              <a:t>wyposażona, a 20% </a:t>
            </a:r>
            <a:r>
              <a:rPr lang="pl-PL" sz="2000" i="1" dirty="0" smtClean="0"/>
              <a:t>nie wie; </a:t>
            </a:r>
          </a:p>
          <a:p>
            <a:r>
              <a:rPr lang="pl-PL" sz="2000" dirty="0" smtClean="0"/>
              <a:t>45% </a:t>
            </a:r>
            <a:r>
              <a:rPr lang="pl-PL" sz="2000" dirty="0"/>
              <a:t>nie korzysta z płatnych zajęć </a:t>
            </a:r>
            <a:r>
              <a:rPr lang="pl-PL" sz="2000" dirty="0" smtClean="0"/>
              <a:t>dodatkowych, 26% </a:t>
            </a:r>
            <a:r>
              <a:rPr lang="pl-PL" sz="2000" dirty="0"/>
              <a:t>pobiera </a:t>
            </a:r>
            <a:r>
              <a:rPr lang="pl-PL" sz="2000" dirty="0" smtClean="0"/>
              <a:t>korepetycje, </a:t>
            </a:r>
            <a:r>
              <a:rPr lang="pl-PL" sz="2000" dirty="0"/>
              <a:t>j</a:t>
            </a:r>
            <a:r>
              <a:rPr lang="pl-PL" sz="2000" dirty="0" smtClean="0"/>
              <a:t>edna </a:t>
            </a:r>
            <a:r>
              <a:rPr lang="pl-PL" sz="2000" dirty="0"/>
              <a:t>czwarta badanych uczestniczy w zajęciach językowych (</a:t>
            </a:r>
            <a:r>
              <a:rPr lang="pl-PL" sz="2000" dirty="0" smtClean="0"/>
              <a:t>25%) </a:t>
            </a:r>
            <a:r>
              <a:rPr lang="pl-PL" sz="2000" dirty="0"/>
              <a:t>i jedna piąta w zajęciach sportowych (</a:t>
            </a:r>
            <a:r>
              <a:rPr lang="pl-PL" sz="2000" dirty="0" smtClean="0"/>
              <a:t>22%), 7% </a:t>
            </a:r>
            <a:r>
              <a:rPr lang="pl-PL" sz="2000" dirty="0"/>
              <a:t>w</a:t>
            </a:r>
            <a:r>
              <a:rPr lang="pl-PL" sz="2000" dirty="0" smtClean="0"/>
              <a:t> zajęciach artystycznych.</a:t>
            </a:r>
            <a:endParaRPr lang="pl-PL" sz="2000" dirty="0"/>
          </a:p>
          <a:p>
            <a:endParaRPr lang="pl-PL" sz="2000" i="1" dirty="0"/>
          </a:p>
        </p:txBody>
      </p:sp>
    </p:spTree>
    <p:extLst>
      <p:ext uri="{BB962C8B-B14F-4D97-AF65-F5344CB8AC3E}">
        <p14:creationId xmlns:p14="http://schemas.microsoft.com/office/powerpoint/2010/main" val="289614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Przejawy negatywnych </a:t>
            </a:r>
            <a:r>
              <a:rPr lang="pl-PL" dirty="0" err="1" smtClean="0"/>
              <a:t>zachowań</a:t>
            </a:r>
            <a:r>
              <a:rPr lang="pl-PL" dirty="0" smtClean="0"/>
              <a:t> wśród uczniów szkół podstawowych</a:t>
            </a:r>
            <a:endParaRPr lang="pl-PL" dirty="0"/>
          </a:p>
        </p:txBody>
      </p:sp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51927" y="1690688"/>
            <a:ext cx="6265572" cy="404218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 rotWithShape="1">
          <a:blip r:embed="rId3"/>
          <a:srcRect r="16576"/>
          <a:stretch/>
        </p:blipFill>
        <p:spPr>
          <a:xfrm>
            <a:off x="1501462" y="1690688"/>
            <a:ext cx="2787203" cy="4259351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5409155" y="5363544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34%</a:t>
            </a:r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7792806" y="2831585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21%</a:t>
            </a:r>
            <a:endParaRPr lang="pl-PL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5972961" y="3143613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17%</a:t>
            </a:r>
            <a:endParaRPr lang="pl-PL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9272789" y="4281719"/>
            <a:ext cx="647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7%</a:t>
            </a:r>
            <a:endParaRPr lang="pl-PL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6516737" y="5363544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1%</a:t>
            </a:r>
            <a:endParaRPr lang="pl-PL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6853765" y="4933166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0,5%</a:t>
            </a:r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7379885" y="5363544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0,3%</a:t>
            </a:r>
            <a:endParaRPr lang="pl-PL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8293994" y="4965870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0,5%</a:t>
            </a:r>
            <a:endParaRPr lang="pl-PL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8684669" y="5349373"/>
            <a:ext cx="6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 0,8%</a:t>
            </a:r>
            <a:endParaRPr lang="pl-PL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9722545" y="5363544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1,8%</a:t>
            </a:r>
            <a:endParaRPr lang="pl-PL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10195832" y="4822632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1,6%</a:t>
            </a:r>
            <a:endParaRPr lang="pl-PL" dirty="0"/>
          </a:p>
        </p:txBody>
      </p:sp>
      <p:sp>
        <p:nvSpPr>
          <p:cNvPr id="20" name="pole tekstowe 19"/>
          <p:cNvSpPr txBox="1"/>
          <p:nvPr/>
        </p:nvSpPr>
        <p:spPr>
          <a:xfrm>
            <a:off x="10701836" y="3498371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15%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796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Przejawy negatywnych </a:t>
            </a:r>
            <a:r>
              <a:rPr lang="pl-PL" dirty="0" err="1" smtClean="0"/>
              <a:t>zachowań</a:t>
            </a:r>
            <a:r>
              <a:rPr lang="pl-PL" dirty="0" smtClean="0"/>
              <a:t> wśród uczniów szkół ponadpodstawowych</a:t>
            </a:r>
            <a:endParaRPr lang="pl-PL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58366" y="2009104"/>
            <a:ext cx="6065949" cy="4198513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 rotWithShape="1">
          <a:blip r:embed="rId3"/>
          <a:srcRect r="19573"/>
          <a:stretch/>
        </p:blipFill>
        <p:spPr>
          <a:xfrm>
            <a:off x="1160439" y="1906074"/>
            <a:ext cx="2857769" cy="4301543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5512186" y="5838285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58%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5962918" y="2640169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46%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6452344" y="5838285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12%</a:t>
            </a:r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6855854" y="4778062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11%</a:t>
            </a:r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7147761" y="4679186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   12%</a:t>
            </a:r>
            <a:endParaRPr lang="pl-PL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7790261" y="5838285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59%</a:t>
            </a:r>
            <a:endParaRPr lang="pl-PL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8188908" y="4863852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9,5%</a:t>
            </a:r>
            <a:endParaRPr lang="pl-PL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8697349" y="449452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15%</a:t>
            </a:r>
            <a:endParaRPr lang="pl-PL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9128178" y="5838285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17%</a:t>
            </a:r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9462780" y="4395644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17,5%</a:t>
            </a:r>
            <a:endParaRPr lang="pl-PL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10076246" y="5838285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13%</a:t>
            </a:r>
            <a:endParaRPr lang="pl-PL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10523214" y="4713151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12%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6667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845489"/>
          </a:xfrm>
        </p:spPr>
        <p:txBody>
          <a:bodyPr/>
          <a:lstStyle/>
          <a:p>
            <a:pPr algn="ctr"/>
            <a:r>
              <a:rPr lang="pl-PL" dirty="0" smtClean="0"/>
              <a:t>Czynniki wywołujące stres w opinii</a:t>
            </a:r>
            <a:endParaRPr lang="pl-PL" dirty="0"/>
          </a:p>
        </p:txBody>
      </p:sp>
      <p:sp>
        <p:nvSpPr>
          <p:cNvPr id="10" name="Symbol zastępczy tekstu 9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34003"/>
          </a:xfrm>
        </p:spPr>
        <p:txBody>
          <a:bodyPr/>
          <a:lstStyle/>
          <a:p>
            <a:pPr algn="ctr"/>
            <a:r>
              <a:rPr lang="pl-PL" dirty="0" smtClean="0"/>
              <a:t>Uczniów szkół podstawowych</a:t>
            </a:r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8" y="2215166"/>
            <a:ext cx="5157787" cy="3974497"/>
          </a:xfrm>
        </p:spPr>
        <p:txBody>
          <a:bodyPr/>
          <a:lstStyle/>
          <a:p>
            <a:r>
              <a:rPr lang="pl-PL" sz="2000" dirty="0" smtClean="0"/>
              <a:t>niepowodzenia </a:t>
            </a:r>
            <a:r>
              <a:rPr lang="pl-PL" sz="2000" dirty="0"/>
              <a:t>w </a:t>
            </a:r>
            <a:r>
              <a:rPr lang="pl-PL" sz="2000" dirty="0" smtClean="0"/>
              <a:t>nauce;</a:t>
            </a:r>
            <a:r>
              <a:rPr lang="pl-PL" sz="2000" dirty="0"/>
              <a:t> </a:t>
            </a:r>
            <a:r>
              <a:rPr lang="pl-PL" sz="2000" dirty="0" smtClean="0"/>
              <a:t>ocenianie szkolne; niesprawiedliwość nauczycieli; duże wymagania; relacje </a:t>
            </a:r>
            <a:r>
              <a:rPr lang="pl-PL" sz="2000" dirty="0"/>
              <a:t>z </a:t>
            </a:r>
            <a:r>
              <a:rPr lang="pl-PL" sz="2000" dirty="0" smtClean="0"/>
              <a:t>kolegami;</a:t>
            </a:r>
          </a:p>
          <a:p>
            <a:pPr marL="0" indent="0">
              <a:buNone/>
            </a:pPr>
            <a:endParaRPr lang="pl-PL" sz="2000" dirty="0"/>
          </a:p>
          <a:p>
            <a:r>
              <a:rPr lang="pl-PL" sz="2000" dirty="0"/>
              <a:t>p</a:t>
            </a:r>
            <a:r>
              <a:rPr lang="pl-PL" sz="2000" dirty="0" smtClean="0"/>
              <a:t>onad połowa (55%) badanych czasami, a 15% często, odrabiając lekcje w domu wszystko rozumie i wie, a zapomina będąc w szkole;</a:t>
            </a:r>
          </a:p>
          <a:p>
            <a:pPr marL="0" indent="0">
              <a:buNone/>
            </a:pPr>
            <a:endParaRPr lang="pl-PL" sz="2000" dirty="0" smtClean="0"/>
          </a:p>
          <a:p>
            <a:r>
              <a:rPr lang="pl-PL" sz="2000" dirty="0"/>
              <a:t>t</a:t>
            </a:r>
            <a:r>
              <a:rPr lang="pl-PL" sz="2000" dirty="0" smtClean="0"/>
              <a:t>rzecia część (31%) badanych ma trudności z uzyskaniem dobrych ocen;</a:t>
            </a:r>
          </a:p>
          <a:p>
            <a:endParaRPr lang="pl-PL" sz="2000" dirty="0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34003"/>
          </a:xfrm>
        </p:spPr>
        <p:txBody>
          <a:bodyPr/>
          <a:lstStyle/>
          <a:p>
            <a:pPr algn="ctr"/>
            <a:r>
              <a:rPr lang="pl-PL" dirty="0" smtClean="0"/>
              <a:t>Uczniów szkół ponadpodstawowych</a:t>
            </a:r>
            <a:endParaRPr lang="pl-PL" dirty="0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6172200" y="2215166"/>
            <a:ext cx="5183188" cy="3974497"/>
          </a:xfrm>
        </p:spPr>
        <p:txBody>
          <a:bodyPr>
            <a:normAutofit/>
          </a:bodyPr>
          <a:lstStyle/>
          <a:p>
            <a:r>
              <a:rPr lang="pl-PL" sz="2000" dirty="0" smtClean="0"/>
              <a:t>niepowodzenia </a:t>
            </a:r>
            <a:r>
              <a:rPr lang="pl-PL" sz="2000" dirty="0"/>
              <a:t>w </a:t>
            </a:r>
            <a:r>
              <a:rPr lang="pl-PL" sz="2000" dirty="0" smtClean="0"/>
              <a:t>nauce;</a:t>
            </a:r>
            <a:r>
              <a:rPr lang="pl-PL" sz="2000" dirty="0"/>
              <a:t> </a:t>
            </a:r>
            <a:r>
              <a:rPr lang="pl-PL" sz="2000" dirty="0" smtClean="0"/>
              <a:t>duże </a:t>
            </a:r>
            <a:r>
              <a:rPr lang="pl-PL" sz="2000" dirty="0"/>
              <a:t>wymagania </a:t>
            </a:r>
            <a:r>
              <a:rPr lang="pl-PL" sz="2000" dirty="0" smtClean="0"/>
              <a:t>nauczycieli;</a:t>
            </a:r>
            <a:r>
              <a:rPr lang="pl-PL" sz="2000" dirty="0"/>
              <a:t> </a:t>
            </a:r>
            <a:r>
              <a:rPr lang="pl-PL" sz="2000" dirty="0" smtClean="0"/>
              <a:t>niesprawiedliwość nauczycieli;</a:t>
            </a:r>
            <a:r>
              <a:rPr lang="pl-PL" sz="2000" dirty="0"/>
              <a:t> </a:t>
            </a:r>
            <a:r>
              <a:rPr lang="pl-PL" sz="2000" dirty="0" smtClean="0"/>
              <a:t>ocenianie szkolne;</a:t>
            </a:r>
            <a:r>
              <a:rPr lang="pl-PL" sz="2000" dirty="0"/>
              <a:t> </a:t>
            </a:r>
            <a:r>
              <a:rPr lang="pl-PL" sz="2000" dirty="0" smtClean="0"/>
              <a:t>walka </a:t>
            </a:r>
            <a:r>
              <a:rPr lang="pl-PL" sz="2000" dirty="0"/>
              <a:t>z wadami i </a:t>
            </a:r>
            <a:r>
              <a:rPr lang="pl-PL" sz="2000" dirty="0" smtClean="0"/>
              <a:t>słabościami;</a:t>
            </a:r>
            <a:r>
              <a:rPr lang="pl-PL" sz="2000" dirty="0"/>
              <a:t> </a:t>
            </a:r>
            <a:r>
              <a:rPr lang="pl-PL" sz="2000" dirty="0" smtClean="0"/>
              <a:t>relacje </a:t>
            </a:r>
            <a:r>
              <a:rPr lang="pl-PL" sz="2000" dirty="0"/>
              <a:t>z </a:t>
            </a:r>
            <a:r>
              <a:rPr lang="pl-PL" sz="2000" dirty="0" smtClean="0"/>
              <a:t>kolegami;</a:t>
            </a:r>
            <a:endParaRPr lang="pl-PL" sz="2000" dirty="0"/>
          </a:p>
          <a:p>
            <a:r>
              <a:rPr lang="pl-PL" sz="2000" dirty="0"/>
              <a:t>n</a:t>
            </a:r>
            <a:r>
              <a:rPr lang="pl-PL" sz="2000" dirty="0" smtClean="0"/>
              <a:t>iespełna połowa (46%) badanych czasami, a 19% często, </a:t>
            </a:r>
            <a:r>
              <a:rPr lang="pl-PL" sz="2000" dirty="0"/>
              <a:t>odrabiając lekcje w domu wszystko rozumie i wie, a zapomina będąc w </a:t>
            </a:r>
            <a:r>
              <a:rPr lang="pl-PL" sz="2000" dirty="0" smtClean="0"/>
              <a:t>szkole;</a:t>
            </a:r>
          </a:p>
          <a:p>
            <a:pPr marL="0" indent="0">
              <a:buNone/>
            </a:pPr>
            <a:endParaRPr lang="pl-PL" sz="2000" dirty="0" smtClean="0"/>
          </a:p>
          <a:p>
            <a:r>
              <a:rPr lang="pl-PL" sz="2000" dirty="0"/>
              <a:t>trzecia część (</a:t>
            </a:r>
            <a:r>
              <a:rPr lang="pl-PL" sz="2000" dirty="0" smtClean="0"/>
              <a:t>36%) badanych </a:t>
            </a:r>
            <a:r>
              <a:rPr lang="pl-PL" sz="2000" dirty="0"/>
              <a:t>ma trudności z uzyskaniem dobrych </a:t>
            </a:r>
            <a:r>
              <a:rPr lang="pl-PL" sz="2000" dirty="0" smtClean="0"/>
              <a:t>ocen, zwłaszcza z matematyki</a:t>
            </a:r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06977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Wspomaganie korepetycjami procesu uczenia się przez: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l-PL" dirty="0" smtClean="0"/>
              <a:t>Uczniów szkół podstawowych</a:t>
            </a:r>
            <a:endParaRPr lang="pl-PL" dirty="0"/>
          </a:p>
        </p:txBody>
      </p:sp>
      <p:pic>
        <p:nvPicPr>
          <p:cNvPr id="9" name="Symbol zastępczy zawartości 8"/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21727" r="22005"/>
          <a:stretch/>
        </p:blipFill>
        <p:spPr>
          <a:xfrm>
            <a:off x="1330792" y="3006726"/>
            <a:ext cx="2601532" cy="2247855"/>
          </a:xfrm>
          <a:prstGeom prst="rect">
            <a:avLst/>
          </a:prstGeom>
        </p:spPr>
      </p:pic>
      <p:sp>
        <p:nvSpPr>
          <p:cNvPr id="7" name="Symbol zastępczy tekstu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pl-PL" dirty="0" smtClean="0"/>
              <a:t>Uczniów szkół ponadpodstawowych</a:t>
            </a:r>
            <a:endParaRPr lang="pl-PL" dirty="0"/>
          </a:p>
        </p:txBody>
      </p:sp>
      <p:pic>
        <p:nvPicPr>
          <p:cNvPr id="11" name="Symbol zastępczy zawartości 10"/>
          <p:cNvPicPr>
            <a:picLocks noGrp="1" noChangeAspect="1"/>
          </p:cNvPicPr>
          <p:nvPr>
            <p:ph sz="quarter" idx="4"/>
          </p:nvPr>
        </p:nvPicPr>
        <p:blipFill rotWithShape="1">
          <a:blip r:embed="rId3"/>
          <a:srcRect l="21352"/>
          <a:stretch/>
        </p:blipFill>
        <p:spPr>
          <a:xfrm>
            <a:off x="7225048" y="3006726"/>
            <a:ext cx="3747752" cy="2247855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 rotWithShape="1">
          <a:blip r:embed="rId4"/>
          <a:srcRect r="32786"/>
          <a:stretch/>
        </p:blipFill>
        <p:spPr>
          <a:xfrm>
            <a:off x="4058979" y="3318082"/>
            <a:ext cx="3039414" cy="1613146"/>
          </a:xfrm>
          <a:prstGeom prst="rect">
            <a:avLst/>
          </a:prstGeom>
        </p:spPr>
      </p:pic>
      <p:sp>
        <p:nvSpPr>
          <p:cNvPr id="16" name="pole tekstowe 15"/>
          <p:cNvSpPr txBox="1"/>
          <p:nvPr/>
        </p:nvSpPr>
        <p:spPr>
          <a:xfrm>
            <a:off x="1648496" y="3580327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30%</a:t>
            </a:r>
            <a:endParaRPr lang="pl-PL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2834867" y="3764993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38%</a:t>
            </a:r>
            <a:endParaRPr lang="pl-PL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2082114" y="4561896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32%</a:t>
            </a:r>
            <a:endParaRPr lang="pl-PL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7933429" y="3580327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29%</a:t>
            </a:r>
            <a:endParaRPr lang="pl-PL" dirty="0"/>
          </a:p>
        </p:txBody>
      </p:sp>
      <p:sp>
        <p:nvSpPr>
          <p:cNvPr id="20" name="pole tekstowe 19"/>
          <p:cNvSpPr txBox="1"/>
          <p:nvPr/>
        </p:nvSpPr>
        <p:spPr>
          <a:xfrm>
            <a:off x="9047409" y="3821113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37%</a:t>
            </a:r>
            <a:endParaRPr lang="pl-PL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8225336" y="4561896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35%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4424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78064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Ocena nauczycieli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043191"/>
            <a:ext cx="5157787" cy="450758"/>
          </a:xfrm>
        </p:spPr>
        <p:txBody>
          <a:bodyPr/>
          <a:lstStyle/>
          <a:p>
            <a:pPr algn="ctr"/>
            <a:r>
              <a:rPr lang="pl-PL" dirty="0"/>
              <a:t>u</a:t>
            </a:r>
            <a:r>
              <a:rPr lang="pl-PL" dirty="0" smtClean="0"/>
              <a:t>czniowie szkół podstawowych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7" y="1938405"/>
            <a:ext cx="5157787" cy="4251258"/>
          </a:xfrm>
        </p:spPr>
        <p:txBody>
          <a:bodyPr>
            <a:normAutofit/>
          </a:bodyPr>
          <a:lstStyle/>
          <a:p>
            <a:r>
              <a:rPr lang="pl-PL" sz="2000" dirty="0"/>
              <a:t>c</a:t>
            </a:r>
            <a:r>
              <a:rPr lang="pl-PL" sz="2000" dirty="0" smtClean="0"/>
              <a:t>echy dobrego nauczyciela to: poczucie </a:t>
            </a:r>
            <a:r>
              <a:rPr lang="pl-PL" sz="2000" dirty="0"/>
              <a:t>humoru (</a:t>
            </a:r>
            <a:r>
              <a:rPr lang="pl-PL" sz="2000" dirty="0" smtClean="0"/>
              <a:t>53%), odpowiedzialność </a:t>
            </a:r>
            <a:r>
              <a:rPr lang="pl-PL" sz="2000" dirty="0"/>
              <a:t>(</a:t>
            </a:r>
            <a:r>
              <a:rPr lang="pl-PL" sz="2000" dirty="0" smtClean="0"/>
              <a:t>18%),</a:t>
            </a:r>
            <a:r>
              <a:rPr lang="pl-PL" sz="2000" dirty="0"/>
              <a:t> </a:t>
            </a:r>
            <a:r>
              <a:rPr lang="pl-PL" sz="2000" dirty="0" smtClean="0"/>
              <a:t>obszerna </a:t>
            </a:r>
            <a:r>
              <a:rPr lang="pl-PL" sz="2000" dirty="0"/>
              <a:t>wiedza </a:t>
            </a:r>
            <a:r>
              <a:rPr lang="pl-PL" sz="2000" dirty="0" smtClean="0"/>
              <a:t>(9%), komunikatywność </a:t>
            </a:r>
            <a:r>
              <a:rPr lang="pl-PL" sz="2000" dirty="0"/>
              <a:t>(</a:t>
            </a:r>
            <a:r>
              <a:rPr lang="pl-PL" sz="2000" dirty="0" smtClean="0"/>
              <a:t>8%);</a:t>
            </a:r>
          </a:p>
          <a:p>
            <a:r>
              <a:rPr lang="pl-PL" sz="2000" dirty="0" smtClean="0"/>
              <a:t>24% wskazuje, </a:t>
            </a:r>
            <a:r>
              <a:rPr lang="pl-PL" sz="2000" dirty="0"/>
              <a:t>że nauczyciele wspierają ich w rozwijaniu zdolności zachęcając ich do współpracy z </a:t>
            </a:r>
            <a:r>
              <a:rPr lang="pl-PL" sz="2000" dirty="0" smtClean="0"/>
              <a:t>nimi, a 15% twierdzi, iż nauczyciele wcale się nie angażują;</a:t>
            </a:r>
          </a:p>
          <a:p>
            <a:pPr marL="0" indent="0">
              <a:buNone/>
            </a:pPr>
            <a:endParaRPr lang="pl-PL" sz="2000" dirty="0" smtClean="0"/>
          </a:p>
          <a:p>
            <a:r>
              <a:rPr lang="pl-PL" sz="2000" dirty="0"/>
              <a:t>d</a:t>
            </a:r>
            <a:r>
              <a:rPr lang="pl-PL" sz="2000" dirty="0" smtClean="0"/>
              <a:t>wie trzecie (76%) twierdzi, że uczestniczy w ciekawych lekcjach, a 10% może brać w nich udział, ale nie ma ochoty;</a:t>
            </a:r>
          </a:p>
          <a:p>
            <a:pPr marL="0" indent="0">
              <a:buNone/>
            </a:pPr>
            <a:endParaRPr lang="pl-PL" sz="2000" dirty="0"/>
          </a:p>
          <a:p>
            <a:endParaRPr lang="pl-PL" sz="2000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043190"/>
            <a:ext cx="5183188" cy="450759"/>
          </a:xfrm>
        </p:spPr>
        <p:txBody>
          <a:bodyPr/>
          <a:lstStyle/>
          <a:p>
            <a:pPr algn="ctr"/>
            <a:r>
              <a:rPr lang="pl-PL" dirty="0"/>
              <a:t>u</a:t>
            </a:r>
            <a:r>
              <a:rPr lang="pl-PL" dirty="0" smtClean="0"/>
              <a:t>czniowie szkół ponadpodstawowych</a:t>
            </a:r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1938405"/>
            <a:ext cx="5183188" cy="4251258"/>
          </a:xfrm>
        </p:spPr>
        <p:txBody>
          <a:bodyPr>
            <a:normAutofit/>
          </a:bodyPr>
          <a:lstStyle/>
          <a:p>
            <a:r>
              <a:rPr lang="pl-PL" sz="2000" dirty="0"/>
              <a:t>n</a:t>
            </a:r>
            <a:r>
              <a:rPr lang="pl-PL" sz="2000" dirty="0" smtClean="0"/>
              <a:t>auczyciel powinien: mieć </a:t>
            </a:r>
            <a:r>
              <a:rPr lang="pl-PL" sz="2000" dirty="0"/>
              <a:t>poczucie humoru (</a:t>
            </a:r>
            <a:r>
              <a:rPr lang="pl-PL" sz="2000" dirty="0" smtClean="0"/>
              <a:t>80%), być </a:t>
            </a:r>
            <a:r>
              <a:rPr lang="pl-PL" sz="2000" dirty="0"/>
              <a:t>kreatywnym (</a:t>
            </a:r>
            <a:r>
              <a:rPr lang="pl-PL" sz="2000" dirty="0" smtClean="0"/>
              <a:t>70%), komunikatywnym </a:t>
            </a:r>
            <a:r>
              <a:rPr lang="pl-PL" sz="2000" dirty="0"/>
              <a:t>(</a:t>
            </a:r>
            <a:r>
              <a:rPr lang="pl-PL" sz="2000" dirty="0" smtClean="0"/>
              <a:t>69%),</a:t>
            </a:r>
            <a:r>
              <a:rPr lang="pl-PL" sz="2000" dirty="0"/>
              <a:t> </a:t>
            </a:r>
            <a:r>
              <a:rPr lang="pl-PL" sz="2000" dirty="0" smtClean="0"/>
              <a:t>posiadać </a:t>
            </a:r>
            <a:r>
              <a:rPr lang="pl-PL" sz="2000" dirty="0"/>
              <a:t>obszerną wiedzę (</a:t>
            </a:r>
            <a:r>
              <a:rPr lang="pl-PL" sz="2000" dirty="0" smtClean="0"/>
              <a:t>62%),</a:t>
            </a:r>
            <a:r>
              <a:rPr lang="pl-PL" sz="2000" dirty="0"/>
              <a:t> </a:t>
            </a:r>
            <a:r>
              <a:rPr lang="pl-PL" sz="2000" dirty="0" smtClean="0"/>
              <a:t>być </a:t>
            </a:r>
            <a:r>
              <a:rPr lang="pl-PL" sz="2000" dirty="0"/>
              <a:t>odpowiedzialny (</a:t>
            </a:r>
            <a:r>
              <a:rPr lang="pl-PL" sz="2000" dirty="0" smtClean="0"/>
              <a:t>58%);</a:t>
            </a:r>
            <a:endParaRPr lang="pl-PL" sz="2000" dirty="0"/>
          </a:p>
          <a:p>
            <a:r>
              <a:rPr lang="pl-PL" sz="2000" dirty="0" smtClean="0"/>
              <a:t>29% twierdzi, </a:t>
            </a:r>
            <a:r>
              <a:rPr lang="pl-PL" sz="2000" dirty="0"/>
              <a:t>iż </a:t>
            </a:r>
            <a:r>
              <a:rPr lang="pl-PL" sz="2000" dirty="0" smtClean="0"/>
              <a:t>nauczyciele wspierają </a:t>
            </a:r>
            <a:r>
              <a:rPr lang="pl-PL" sz="2000" dirty="0"/>
              <a:t>ich w rozwijaniu zdolności przede wszystkim poprzez przekazywanie </a:t>
            </a:r>
            <a:r>
              <a:rPr lang="pl-PL" sz="2000" dirty="0" smtClean="0"/>
              <a:t>wiadomości, natomiast 27% twierdzi, iż nauczyciele nie angażują się wcale;</a:t>
            </a:r>
          </a:p>
          <a:p>
            <a:r>
              <a:rPr lang="pl-PL" sz="2000" dirty="0"/>
              <a:t>n</a:t>
            </a:r>
            <a:r>
              <a:rPr lang="pl-PL" sz="2000" dirty="0" smtClean="0"/>
              <a:t>iewiele ponad połowa (63%) bierze udział w ciekawych lekcjach, a 15% nie uczestniczy, ponieważ nie wyraża takiej chęci;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279644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656823"/>
            <a:ext cx="5157787" cy="708338"/>
          </a:xfrm>
        </p:spPr>
        <p:txBody>
          <a:bodyPr/>
          <a:lstStyle/>
          <a:p>
            <a:pPr algn="ctr"/>
            <a:r>
              <a:rPr lang="pl-PL" dirty="0"/>
              <a:t>u</a:t>
            </a:r>
            <a:r>
              <a:rPr lang="pl-PL" dirty="0" smtClean="0"/>
              <a:t>czniowie szkół podstawowych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1558344"/>
            <a:ext cx="5157787" cy="4631319"/>
          </a:xfrm>
        </p:spPr>
        <p:txBody>
          <a:bodyPr>
            <a:normAutofit/>
          </a:bodyPr>
          <a:lstStyle/>
          <a:p>
            <a:pPr algn="just"/>
            <a:r>
              <a:rPr lang="pl-PL" sz="2000" dirty="0" smtClean="0"/>
              <a:t>w </a:t>
            </a:r>
            <a:r>
              <a:rPr lang="pl-PL" sz="2000" dirty="0"/>
              <a:t>opinii badanych ich nauczyciele przede wszystkim</a:t>
            </a:r>
            <a:r>
              <a:rPr lang="pl-PL" sz="2000" dirty="0" smtClean="0"/>
              <a:t>: </a:t>
            </a:r>
            <a:r>
              <a:rPr lang="pl-PL" sz="2000" dirty="0"/>
              <a:t>posiadają pogłębioną, szeroką wiedzę (</a:t>
            </a:r>
            <a:r>
              <a:rPr lang="pl-PL" sz="2000" dirty="0" smtClean="0"/>
              <a:t>47%), prowadzą </a:t>
            </a:r>
            <a:r>
              <a:rPr lang="pl-PL" sz="2000" dirty="0"/>
              <a:t>ciekawe lekcje (</a:t>
            </a:r>
            <a:r>
              <a:rPr lang="pl-PL" sz="2000" dirty="0" smtClean="0"/>
              <a:t>35%),</a:t>
            </a:r>
            <a:r>
              <a:rPr lang="pl-PL" sz="2000" dirty="0"/>
              <a:t> </a:t>
            </a:r>
            <a:r>
              <a:rPr lang="pl-PL" sz="2000" dirty="0" smtClean="0"/>
              <a:t>są </a:t>
            </a:r>
            <a:r>
              <a:rPr lang="pl-PL" sz="2000" dirty="0"/>
              <a:t>wymagający w stosunku do uczniów (</a:t>
            </a:r>
            <a:r>
              <a:rPr lang="pl-PL" sz="2000" dirty="0" smtClean="0"/>
              <a:t>29%),</a:t>
            </a:r>
            <a:r>
              <a:rPr lang="pl-PL" sz="2000" dirty="0"/>
              <a:t> </a:t>
            </a:r>
            <a:r>
              <a:rPr lang="pl-PL" sz="2000" dirty="0" smtClean="0"/>
              <a:t>są </a:t>
            </a:r>
            <a:r>
              <a:rPr lang="pl-PL" sz="2000" dirty="0"/>
              <a:t>godni zaufania (</a:t>
            </a:r>
            <a:r>
              <a:rPr lang="pl-PL" sz="2000" dirty="0" smtClean="0"/>
              <a:t>25%),</a:t>
            </a:r>
            <a:r>
              <a:rPr lang="pl-PL" sz="2000" dirty="0"/>
              <a:t> </a:t>
            </a:r>
            <a:r>
              <a:rPr lang="pl-PL" sz="2000" dirty="0" smtClean="0"/>
              <a:t>zależy </a:t>
            </a:r>
            <a:r>
              <a:rPr lang="pl-PL" sz="2000" dirty="0"/>
              <a:t>im, aby uczniowie stanowili zgraną społeczność (</a:t>
            </a:r>
            <a:r>
              <a:rPr lang="pl-PL" sz="2000" dirty="0" smtClean="0"/>
              <a:t>22%),</a:t>
            </a:r>
            <a:r>
              <a:rPr lang="pl-PL" sz="2000" dirty="0"/>
              <a:t> </a:t>
            </a:r>
            <a:r>
              <a:rPr lang="pl-PL" sz="2000" dirty="0" smtClean="0"/>
              <a:t>są </a:t>
            </a:r>
            <a:r>
              <a:rPr lang="pl-PL" sz="2000" dirty="0"/>
              <a:t>osobami, na których mogą liczyć (</a:t>
            </a:r>
            <a:r>
              <a:rPr lang="pl-PL" sz="2000" dirty="0" smtClean="0"/>
              <a:t>21%),</a:t>
            </a:r>
            <a:r>
              <a:rPr lang="pl-PL" sz="2000" dirty="0"/>
              <a:t> </a:t>
            </a:r>
            <a:r>
              <a:rPr lang="pl-PL" sz="2000" dirty="0" smtClean="0"/>
              <a:t>są </a:t>
            </a:r>
            <a:r>
              <a:rPr lang="pl-PL" sz="2000" dirty="0"/>
              <a:t>życzliwi wobec uczniów (</a:t>
            </a:r>
            <a:r>
              <a:rPr lang="pl-PL" sz="2000" dirty="0" smtClean="0"/>
              <a:t>21%);</a:t>
            </a:r>
          </a:p>
          <a:p>
            <a:pPr marL="0" indent="0" algn="just">
              <a:buNone/>
            </a:pPr>
            <a:endParaRPr lang="pl-PL" sz="2000" dirty="0"/>
          </a:p>
          <a:p>
            <a:r>
              <a:rPr lang="pl-PL" sz="2000" dirty="0"/>
              <a:t>przyczyny konfliktów pomiędzy nauczycielami a </a:t>
            </a:r>
            <a:r>
              <a:rPr lang="pl-PL" sz="2000" dirty="0" smtClean="0"/>
              <a:t>uczniami: niewykonywanie </a:t>
            </a:r>
            <a:r>
              <a:rPr lang="pl-PL" sz="2000" dirty="0"/>
              <a:t>poleceń </a:t>
            </a:r>
            <a:r>
              <a:rPr lang="pl-PL" sz="2000" dirty="0" smtClean="0"/>
              <a:t>nauczyciela (41%),</a:t>
            </a:r>
            <a:r>
              <a:rPr lang="pl-PL" sz="2000" dirty="0"/>
              <a:t> </a:t>
            </a:r>
            <a:r>
              <a:rPr lang="pl-PL" sz="2000" dirty="0" smtClean="0"/>
              <a:t>brak zaangażowania uczniów (32%), wygląd (12%), nieobecności (10%), sposób oceniania (9%).</a:t>
            </a:r>
            <a:endParaRPr lang="pl-PL" sz="2000" dirty="0"/>
          </a:p>
          <a:p>
            <a:endParaRPr lang="pl-PL" sz="2000" dirty="0"/>
          </a:p>
          <a:p>
            <a:endParaRPr lang="pl-PL" sz="2000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656823"/>
            <a:ext cx="5183188" cy="708338"/>
          </a:xfrm>
        </p:spPr>
        <p:txBody>
          <a:bodyPr/>
          <a:lstStyle/>
          <a:p>
            <a:pPr algn="ctr"/>
            <a:r>
              <a:rPr lang="pl-PL" dirty="0"/>
              <a:t>u</a:t>
            </a:r>
            <a:r>
              <a:rPr lang="pl-PL" dirty="0" smtClean="0"/>
              <a:t>czniowie szkół ponadpodstawowych</a:t>
            </a:r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1558344"/>
            <a:ext cx="5183188" cy="4631319"/>
          </a:xfrm>
        </p:spPr>
        <p:txBody>
          <a:bodyPr>
            <a:normAutofit/>
          </a:bodyPr>
          <a:lstStyle/>
          <a:p>
            <a:pPr algn="just"/>
            <a:r>
              <a:rPr lang="pl-PL" sz="2000" dirty="0"/>
              <a:t>n</a:t>
            </a:r>
            <a:r>
              <a:rPr lang="pl-PL" sz="2000" dirty="0" smtClean="0"/>
              <a:t>auczyciele posiadają </a:t>
            </a:r>
            <a:r>
              <a:rPr lang="pl-PL" sz="2000" dirty="0"/>
              <a:t>pogłębioną, szeroką wiedzę (</a:t>
            </a:r>
            <a:r>
              <a:rPr lang="pl-PL" sz="2000" dirty="0" smtClean="0"/>
              <a:t>41%),</a:t>
            </a:r>
            <a:r>
              <a:rPr lang="pl-PL" sz="2000" dirty="0"/>
              <a:t> </a:t>
            </a:r>
            <a:r>
              <a:rPr lang="pl-PL" sz="2000" dirty="0" smtClean="0"/>
              <a:t>prowadzą </a:t>
            </a:r>
            <a:r>
              <a:rPr lang="pl-PL" sz="2000" dirty="0"/>
              <a:t>ciekawe lekcje (</a:t>
            </a:r>
            <a:r>
              <a:rPr lang="pl-PL" sz="2000" dirty="0" smtClean="0"/>
              <a:t>38%),</a:t>
            </a:r>
            <a:r>
              <a:rPr lang="pl-PL" sz="2000" dirty="0"/>
              <a:t> </a:t>
            </a:r>
            <a:r>
              <a:rPr lang="pl-PL" sz="2000" dirty="0" smtClean="0"/>
              <a:t>są </a:t>
            </a:r>
            <a:r>
              <a:rPr lang="pl-PL" sz="2000" dirty="0"/>
              <a:t>wymagający w stosunku do uczniów (</a:t>
            </a:r>
            <a:r>
              <a:rPr lang="pl-PL" sz="2000" dirty="0" smtClean="0"/>
              <a:t>37%),</a:t>
            </a:r>
            <a:r>
              <a:rPr lang="pl-PL" sz="2000" dirty="0"/>
              <a:t> </a:t>
            </a:r>
            <a:r>
              <a:rPr lang="pl-PL" sz="2000" dirty="0" smtClean="0"/>
              <a:t>są </a:t>
            </a:r>
            <a:r>
              <a:rPr lang="pl-PL" sz="2000" dirty="0"/>
              <a:t>życzliwi wobec uczniów (</a:t>
            </a:r>
            <a:r>
              <a:rPr lang="pl-PL" sz="2000" dirty="0" smtClean="0"/>
              <a:t>32%),</a:t>
            </a:r>
            <a:r>
              <a:rPr lang="pl-PL" sz="2000" dirty="0"/>
              <a:t> </a:t>
            </a:r>
            <a:r>
              <a:rPr lang="pl-PL" sz="2000" dirty="0" smtClean="0"/>
              <a:t>faworyzują </a:t>
            </a:r>
            <a:r>
              <a:rPr lang="pl-PL" sz="2000" dirty="0"/>
              <a:t>niektórych uczniów (</a:t>
            </a:r>
            <a:r>
              <a:rPr lang="pl-PL" sz="2000" dirty="0" smtClean="0"/>
              <a:t>28%),</a:t>
            </a:r>
            <a:r>
              <a:rPr lang="pl-PL" sz="2000" dirty="0"/>
              <a:t> </a:t>
            </a:r>
            <a:r>
              <a:rPr lang="pl-PL" sz="2000" dirty="0" smtClean="0"/>
              <a:t>zależy </a:t>
            </a:r>
            <a:r>
              <a:rPr lang="pl-PL" sz="2000" dirty="0"/>
              <a:t>im, aby uczniowie stanowili zgraną społeczność (</a:t>
            </a:r>
            <a:r>
              <a:rPr lang="pl-PL" sz="2000" dirty="0" smtClean="0"/>
              <a:t>27%),</a:t>
            </a:r>
            <a:r>
              <a:rPr lang="pl-PL" sz="2000" dirty="0"/>
              <a:t> </a:t>
            </a:r>
            <a:r>
              <a:rPr lang="pl-PL" sz="2000" dirty="0" smtClean="0"/>
              <a:t>są </a:t>
            </a:r>
            <a:r>
              <a:rPr lang="pl-PL" sz="2000" dirty="0"/>
              <a:t>obdarzani zaufaniem (</a:t>
            </a:r>
            <a:r>
              <a:rPr lang="pl-PL" sz="2000" dirty="0" smtClean="0"/>
              <a:t>24%),</a:t>
            </a:r>
            <a:r>
              <a:rPr lang="pl-PL" sz="2000" dirty="0"/>
              <a:t> </a:t>
            </a:r>
            <a:r>
              <a:rPr lang="pl-PL" sz="2000" dirty="0" smtClean="0"/>
              <a:t>wychowawca </a:t>
            </a:r>
            <a:r>
              <a:rPr lang="pl-PL" sz="2000" dirty="0"/>
              <a:t>zawsze stoi po stronie uczniów (</a:t>
            </a:r>
            <a:r>
              <a:rPr lang="pl-PL" sz="2000" dirty="0" smtClean="0"/>
              <a:t>22%),</a:t>
            </a:r>
            <a:r>
              <a:rPr lang="pl-PL" sz="2000" dirty="0"/>
              <a:t> </a:t>
            </a:r>
            <a:r>
              <a:rPr lang="pl-PL" sz="2000" dirty="0" smtClean="0"/>
              <a:t>są </a:t>
            </a:r>
            <a:r>
              <a:rPr lang="pl-PL" sz="2000" dirty="0"/>
              <a:t>nudni </a:t>
            </a:r>
            <a:r>
              <a:rPr lang="pl-PL" sz="2000" dirty="0" smtClean="0"/>
              <a:t>(21%),</a:t>
            </a:r>
            <a:r>
              <a:rPr lang="pl-PL" sz="2000" dirty="0"/>
              <a:t> </a:t>
            </a:r>
            <a:r>
              <a:rPr lang="pl-PL" sz="2000" dirty="0" smtClean="0"/>
              <a:t>nie są </a:t>
            </a:r>
            <a:r>
              <a:rPr lang="pl-PL" sz="2000" dirty="0"/>
              <a:t>sprawiedliwi (21</a:t>
            </a:r>
            <a:r>
              <a:rPr lang="pl-PL" sz="2000" dirty="0" smtClean="0"/>
              <a:t>%);</a:t>
            </a:r>
          </a:p>
          <a:p>
            <a:r>
              <a:rPr lang="pl-PL" sz="2000" dirty="0"/>
              <a:t>przyczyny konfliktów pomiędzy nauczycielami a </a:t>
            </a:r>
            <a:r>
              <a:rPr lang="pl-PL" sz="2000" dirty="0" smtClean="0"/>
              <a:t>uczniami:</a:t>
            </a:r>
            <a:r>
              <a:rPr lang="pl-PL" sz="2000" dirty="0"/>
              <a:t> </a:t>
            </a:r>
            <a:r>
              <a:rPr lang="pl-PL" sz="2000" dirty="0" smtClean="0"/>
              <a:t>sposób </a:t>
            </a:r>
            <a:r>
              <a:rPr lang="pl-PL" sz="2000" dirty="0"/>
              <a:t>oceniania (</a:t>
            </a:r>
            <a:r>
              <a:rPr lang="pl-PL" sz="2000" dirty="0" smtClean="0"/>
              <a:t>43%),</a:t>
            </a:r>
            <a:r>
              <a:rPr lang="pl-PL" sz="2000" dirty="0"/>
              <a:t> </a:t>
            </a:r>
            <a:r>
              <a:rPr lang="pl-PL" sz="2000" dirty="0" smtClean="0"/>
              <a:t>sposób </a:t>
            </a:r>
            <a:r>
              <a:rPr lang="pl-PL" sz="2000" dirty="0"/>
              <a:t>zachowania nauczycieli (</a:t>
            </a:r>
            <a:r>
              <a:rPr lang="pl-PL" sz="2000" dirty="0" smtClean="0"/>
              <a:t>42%),</a:t>
            </a:r>
            <a:r>
              <a:rPr lang="pl-PL" sz="2000" dirty="0"/>
              <a:t> </a:t>
            </a:r>
            <a:r>
              <a:rPr lang="pl-PL" sz="2000" dirty="0" smtClean="0"/>
              <a:t>niewykonywanie </a:t>
            </a:r>
            <a:r>
              <a:rPr lang="pl-PL" sz="2000" dirty="0"/>
              <a:t>poleceń nauczyciela (</a:t>
            </a:r>
            <a:r>
              <a:rPr lang="pl-PL" sz="2000" dirty="0" smtClean="0"/>
              <a:t>41%),</a:t>
            </a:r>
            <a:r>
              <a:rPr lang="pl-PL" sz="2000" dirty="0"/>
              <a:t> </a:t>
            </a:r>
            <a:r>
              <a:rPr lang="pl-PL" sz="2000" dirty="0" smtClean="0"/>
              <a:t>nieobecności </a:t>
            </a:r>
            <a:r>
              <a:rPr lang="pl-PL" sz="2000" dirty="0"/>
              <a:t>uczniów w </a:t>
            </a:r>
            <a:r>
              <a:rPr lang="pl-PL" sz="2000" dirty="0" smtClean="0"/>
              <a:t>szkole(39%),</a:t>
            </a:r>
            <a:r>
              <a:rPr lang="pl-PL" sz="2000" dirty="0"/>
              <a:t> </a:t>
            </a:r>
            <a:r>
              <a:rPr lang="pl-PL" sz="2000" dirty="0" smtClean="0"/>
              <a:t>brak </a:t>
            </a:r>
            <a:r>
              <a:rPr lang="pl-PL" sz="2000" dirty="0"/>
              <a:t>zaangażowania uczniów (</a:t>
            </a:r>
            <a:r>
              <a:rPr lang="pl-PL" sz="2000" dirty="0" smtClean="0"/>
              <a:t>36%),</a:t>
            </a:r>
            <a:r>
              <a:rPr lang="pl-PL" sz="2000" dirty="0"/>
              <a:t> </a:t>
            </a:r>
            <a:r>
              <a:rPr lang="pl-PL" sz="2000" dirty="0" smtClean="0"/>
              <a:t>wygląd uczniów(24%).</a:t>
            </a:r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42345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ytuł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 Uczniowie szkół podstawowych chcieliby, aby w ich szkole:</a:t>
            </a:r>
            <a:endParaRPr lang="pl-PL" dirty="0"/>
          </a:p>
        </p:txBody>
      </p:sp>
      <p:pic>
        <p:nvPicPr>
          <p:cNvPr id="9" name="Symbol zastępczy zawartości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79583" y="2086377"/>
            <a:ext cx="5370489" cy="3876541"/>
          </a:xfrm>
          <a:prstGeom prst="rect">
            <a:avLst/>
          </a:prstGeom>
        </p:spPr>
      </p:pic>
      <p:pic>
        <p:nvPicPr>
          <p:cNvPr id="11" name="Obraz 10"/>
          <p:cNvPicPr>
            <a:picLocks noChangeAspect="1"/>
          </p:cNvPicPr>
          <p:nvPr/>
        </p:nvPicPr>
        <p:blipFill rotWithShape="1">
          <a:blip r:embed="rId3"/>
          <a:srcRect r="17350"/>
          <a:stretch/>
        </p:blipFill>
        <p:spPr>
          <a:xfrm>
            <a:off x="1469532" y="2086377"/>
            <a:ext cx="3142085" cy="3876541"/>
          </a:xfrm>
          <a:prstGeom prst="rect">
            <a:avLst/>
          </a:prstGeom>
        </p:spPr>
      </p:pic>
      <p:sp>
        <p:nvSpPr>
          <p:cNvPr id="12" name="pole tekstowe 11"/>
          <p:cNvSpPr txBox="1"/>
          <p:nvPr/>
        </p:nvSpPr>
        <p:spPr>
          <a:xfrm>
            <a:off x="6246254" y="5640946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4%</a:t>
            </a:r>
            <a:endParaRPr lang="pl-PL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6713048" y="5640946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43%</a:t>
            </a:r>
            <a:endParaRPr lang="pl-PL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7296862" y="3863661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18%</a:t>
            </a:r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7898033" y="4610636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8%</a:t>
            </a:r>
            <a:endParaRPr lang="pl-PL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8364827" y="497996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3%</a:t>
            </a:r>
            <a:endParaRPr lang="pl-PL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8831621" y="4932608"/>
            <a:ext cx="51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 4%</a:t>
            </a:r>
            <a:endParaRPr lang="pl-PL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9453093" y="5640946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12%</a:t>
            </a:r>
            <a:endParaRPr lang="pl-PL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9967296" y="4941537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4%</a:t>
            </a:r>
            <a:endParaRPr lang="pl-PL" dirty="0"/>
          </a:p>
        </p:txBody>
      </p:sp>
      <p:sp>
        <p:nvSpPr>
          <p:cNvPr id="20" name="pole tekstowe 19"/>
          <p:cNvSpPr txBox="1"/>
          <p:nvPr/>
        </p:nvSpPr>
        <p:spPr>
          <a:xfrm>
            <a:off x="10486990" y="48383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5%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3873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Oczekiwania uczniów szkół ponadpodstawowych wobec szkoły i nauczycieli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 ciekawych </a:t>
            </a:r>
            <a:r>
              <a:rPr lang="pl-PL" dirty="0"/>
              <a:t>lekcji </a:t>
            </a:r>
            <a:r>
              <a:rPr lang="pl-PL" dirty="0" smtClean="0"/>
              <a:t>- 71%</a:t>
            </a:r>
            <a:endParaRPr lang="pl-PL" dirty="0"/>
          </a:p>
          <a:p>
            <a:r>
              <a:rPr lang="pl-PL" dirty="0" smtClean="0"/>
              <a:t> </a:t>
            </a:r>
            <a:r>
              <a:rPr lang="pl-PL" dirty="0"/>
              <a:t>dobrego wyposażenia </a:t>
            </a:r>
            <a:r>
              <a:rPr lang="pl-PL" dirty="0" err="1"/>
              <a:t>sal</a:t>
            </a:r>
            <a:r>
              <a:rPr lang="pl-PL" dirty="0"/>
              <a:t> </a:t>
            </a:r>
            <a:r>
              <a:rPr lang="pl-PL" dirty="0" smtClean="0"/>
              <a:t>- 55%</a:t>
            </a:r>
            <a:endParaRPr lang="pl-PL" dirty="0"/>
          </a:p>
          <a:p>
            <a:r>
              <a:rPr lang="pl-PL" dirty="0"/>
              <a:t> </a:t>
            </a:r>
            <a:r>
              <a:rPr lang="pl-PL" dirty="0" smtClean="0"/>
              <a:t>życzliwych </a:t>
            </a:r>
            <a:r>
              <a:rPr lang="pl-PL" dirty="0"/>
              <a:t>nauczycieli </a:t>
            </a:r>
            <a:r>
              <a:rPr lang="pl-PL" dirty="0" smtClean="0"/>
              <a:t>- 54%</a:t>
            </a:r>
            <a:endParaRPr lang="pl-PL" dirty="0"/>
          </a:p>
          <a:p>
            <a:r>
              <a:rPr lang="pl-PL" dirty="0"/>
              <a:t> </a:t>
            </a:r>
            <a:r>
              <a:rPr lang="pl-PL" dirty="0" smtClean="0"/>
              <a:t>atmosfery </a:t>
            </a:r>
            <a:r>
              <a:rPr lang="pl-PL" dirty="0"/>
              <a:t>życzliwości i szacunku </a:t>
            </a:r>
            <a:r>
              <a:rPr lang="pl-PL" dirty="0" smtClean="0"/>
              <a:t>- 53%</a:t>
            </a:r>
            <a:endParaRPr lang="pl-PL" dirty="0"/>
          </a:p>
          <a:p>
            <a:r>
              <a:rPr lang="pl-PL" dirty="0"/>
              <a:t> </a:t>
            </a:r>
            <a:r>
              <a:rPr lang="pl-PL" dirty="0" smtClean="0"/>
              <a:t>dobrego </a:t>
            </a:r>
            <a:r>
              <a:rPr lang="pl-PL" dirty="0"/>
              <a:t>przygotowania nauczycieli </a:t>
            </a:r>
            <a:r>
              <a:rPr lang="pl-PL" dirty="0" smtClean="0"/>
              <a:t>- 52%</a:t>
            </a:r>
            <a:endParaRPr lang="pl-PL" dirty="0"/>
          </a:p>
          <a:p>
            <a:r>
              <a:rPr lang="pl-PL" dirty="0"/>
              <a:t> </a:t>
            </a:r>
            <a:r>
              <a:rPr lang="pl-PL" dirty="0" smtClean="0"/>
              <a:t>bezpieczeństwa - 40%</a:t>
            </a:r>
            <a:endParaRPr lang="pl-PL" dirty="0"/>
          </a:p>
          <a:p>
            <a:r>
              <a:rPr lang="pl-PL" dirty="0"/>
              <a:t> </a:t>
            </a:r>
            <a:r>
              <a:rPr lang="pl-PL" dirty="0" smtClean="0"/>
              <a:t>wysokiego </a:t>
            </a:r>
            <a:r>
              <a:rPr lang="pl-PL" dirty="0"/>
              <a:t>poziomu nauczania </a:t>
            </a:r>
            <a:r>
              <a:rPr lang="pl-PL" dirty="0" smtClean="0"/>
              <a:t>- 38%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70736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Staż pracy dyrektorów szkół w placówkach edukacyjnych</a:t>
            </a:r>
            <a:endParaRPr lang="pl-PL" dirty="0"/>
          </a:p>
        </p:txBody>
      </p:sp>
      <p:graphicFrame>
        <p:nvGraphicFramePr>
          <p:cNvPr id="10" name="Symbol zastępczy zawartości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717210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361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Uczniowie szkół ponadpodstawowych zawdzięczają swojej szkole: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wiedzę </a:t>
            </a:r>
            <a:r>
              <a:rPr lang="pl-PL" dirty="0"/>
              <a:t>i umiejętności  </a:t>
            </a:r>
            <a:r>
              <a:rPr lang="pl-PL" dirty="0" smtClean="0"/>
              <a:t>- 50%</a:t>
            </a:r>
            <a:endParaRPr lang="pl-PL" dirty="0"/>
          </a:p>
          <a:p>
            <a:r>
              <a:rPr lang="pl-PL" dirty="0" smtClean="0"/>
              <a:t>nic - 10%</a:t>
            </a:r>
            <a:endParaRPr lang="pl-PL" dirty="0"/>
          </a:p>
          <a:p>
            <a:r>
              <a:rPr lang="pl-PL" dirty="0" smtClean="0"/>
              <a:t>stres</a:t>
            </a:r>
            <a:r>
              <a:rPr lang="pl-PL" dirty="0"/>
              <a:t>, nerwicę, depresję </a:t>
            </a:r>
            <a:r>
              <a:rPr lang="pl-PL" dirty="0" smtClean="0"/>
              <a:t>- 6%</a:t>
            </a:r>
            <a:endParaRPr lang="pl-PL" dirty="0"/>
          </a:p>
          <a:p>
            <a:r>
              <a:rPr lang="pl-PL" dirty="0" smtClean="0"/>
              <a:t>przyjaciół</a:t>
            </a:r>
            <a:r>
              <a:rPr lang="pl-PL" dirty="0"/>
              <a:t>, kolegów </a:t>
            </a:r>
            <a:r>
              <a:rPr lang="pl-PL" dirty="0" smtClean="0"/>
              <a:t>- 5%</a:t>
            </a:r>
            <a:endParaRPr lang="pl-PL" dirty="0"/>
          </a:p>
          <a:p>
            <a:r>
              <a:rPr lang="pl-PL" dirty="0" smtClean="0"/>
              <a:t>przygotowanie </a:t>
            </a:r>
            <a:r>
              <a:rPr lang="pl-PL" dirty="0"/>
              <a:t>do zawodu </a:t>
            </a:r>
            <a:r>
              <a:rPr lang="pl-PL" dirty="0" smtClean="0"/>
              <a:t>- 4%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0357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Badani </a:t>
            </a:r>
            <a:r>
              <a:rPr lang="pl-PL" dirty="0"/>
              <a:t>uczniowie ze szkół ponadpodstawowych mają żal do swoich </a:t>
            </a:r>
            <a:r>
              <a:rPr lang="pl-PL" dirty="0" smtClean="0"/>
              <a:t>szkół </a:t>
            </a:r>
            <a:r>
              <a:rPr lang="pl-PL" dirty="0"/>
              <a:t>p</a:t>
            </a:r>
            <a:r>
              <a:rPr lang="pl-PL" dirty="0" smtClean="0"/>
              <a:t>rzede </a:t>
            </a:r>
            <a:r>
              <a:rPr lang="pl-PL" dirty="0"/>
              <a:t>wszystkim o: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nic - 61%</a:t>
            </a:r>
            <a:endParaRPr lang="pl-PL" dirty="0"/>
          </a:p>
          <a:p>
            <a:r>
              <a:rPr lang="pl-PL" dirty="0" smtClean="0"/>
              <a:t>brak </a:t>
            </a:r>
            <a:r>
              <a:rPr lang="pl-PL" dirty="0"/>
              <a:t>kompetencji nauczycieli i ich stosunek do ucznia </a:t>
            </a:r>
            <a:r>
              <a:rPr lang="pl-PL" dirty="0" smtClean="0"/>
              <a:t>- 7%</a:t>
            </a:r>
            <a:endParaRPr lang="pl-PL" dirty="0"/>
          </a:p>
          <a:p>
            <a:r>
              <a:rPr lang="pl-PL" dirty="0" smtClean="0"/>
              <a:t>wszystko</a:t>
            </a:r>
            <a:r>
              <a:rPr lang="pl-PL" dirty="0"/>
              <a:t>, że istnieją </a:t>
            </a:r>
            <a:r>
              <a:rPr lang="pl-PL" dirty="0" smtClean="0"/>
              <a:t>- 5%</a:t>
            </a:r>
            <a:endParaRPr lang="pl-PL" dirty="0"/>
          </a:p>
          <a:p>
            <a:r>
              <a:rPr lang="pl-PL" dirty="0" smtClean="0"/>
              <a:t>regulamin </a:t>
            </a:r>
            <a:r>
              <a:rPr lang="pl-PL" dirty="0"/>
              <a:t>szkolny i ograniczenia </a:t>
            </a:r>
            <a:r>
              <a:rPr lang="pl-PL" dirty="0" smtClean="0"/>
              <a:t>- 4%</a:t>
            </a:r>
            <a:endParaRPr lang="pl-PL" dirty="0"/>
          </a:p>
          <a:p>
            <a:r>
              <a:rPr lang="pl-PL" dirty="0" smtClean="0"/>
              <a:t>faworyzowanie </a:t>
            </a:r>
            <a:r>
              <a:rPr lang="pl-PL" dirty="0"/>
              <a:t>uczniów i niesprawiedliwość nauczycieli </a:t>
            </a:r>
            <a:r>
              <a:rPr lang="pl-PL" dirty="0" smtClean="0"/>
              <a:t>- 4%</a:t>
            </a:r>
            <a:endParaRPr lang="pl-PL" dirty="0"/>
          </a:p>
          <a:p>
            <a:r>
              <a:rPr lang="pl-PL" dirty="0" smtClean="0"/>
              <a:t>nudne </a:t>
            </a:r>
            <a:r>
              <a:rPr lang="pl-PL" dirty="0"/>
              <a:t>lekcje </a:t>
            </a:r>
            <a:r>
              <a:rPr lang="pl-PL" dirty="0" smtClean="0"/>
              <a:t>- 3%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 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6807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 smtClean="0"/>
              <a:t>Dziękujemy za uwagę.</a:t>
            </a:r>
            <a:endParaRPr lang="pl-PL" b="1" dirty="0"/>
          </a:p>
        </p:txBody>
      </p:sp>
      <p:sp>
        <p:nvSpPr>
          <p:cNvPr id="5" name="Podtytu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7744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Staż na stanowisku dyrektora placówki</a:t>
            </a:r>
            <a:endParaRPr lang="pl-PL" dirty="0"/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727597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516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/>
              <a:t>Nauczyciel</a:t>
            </a:r>
            <a:endParaRPr lang="pl-PL" b="1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2844" r="20336"/>
          <a:stretch/>
        </p:blipFill>
        <p:spPr>
          <a:xfrm>
            <a:off x="6194738" y="1957588"/>
            <a:ext cx="3799268" cy="3412901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 rotWithShape="1">
          <a:blip r:embed="rId3"/>
          <a:srcRect r="90256"/>
          <a:stretch/>
        </p:blipFill>
        <p:spPr>
          <a:xfrm>
            <a:off x="1171977" y="2305319"/>
            <a:ext cx="669701" cy="1668282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2024395" y="2614412"/>
            <a:ext cx="16206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b="1" dirty="0" smtClean="0"/>
              <a:t>Kobieta   80%</a:t>
            </a:r>
            <a:endParaRPr lang="pl-PL" sz="2000" b="1" dirty="0"/>
          </a:p>
        </p:txBody>
      </p:sp>
      <p:sp>
        <p:nvSpPr>
          <p:cNvPr id="7" name="pole tekstowe 6"/>
          <p:cNvSpPr txBox="1"/>
          <p:nvPr/>
        </p:nvSpPr>
        <p:spPr>
          <a:xfrm>
            <a:off x="2024395" y="3354945"/>
            <a:ext cx="19503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b="1" dirty="0" smtClean="0"/>
              <a:t>Mężczyzna   20%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86295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352282"/>
            <a:ext cx="10515600" cy="48246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4800" dirty="0" smtClean="0"/>
              <a:t>99% badanych nauczycieli posiada wykształcenie wyższe magisterskie</a:t>
            </a:r>
          </a:p>
          <a:p>
            <a:pPr marL="0" indent="0" algn="ctr">
              <a:buNone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42000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/>
              <a:t>Staż pracy nauczyciela</a:t>
            </a:r>
            <a:endParaRPr lang="pl-PL" b="1" dirty="0"/>
          </a:p>
        </p:txBody>
      </p:sp>
      <p:graphicFrame>
        <p:nvGraphicFramePr>
          <p:cNvPr id="11" name="Symbol zastępczy zawartości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715196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091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</TotalTime>
  <Words>3094</Words>
  <Application>Microsoft Office PowerPoint</Application>
  <PresentationFormat>Panoramiczny</PresentationFormat>
  <Paragraphs>303</Paragraphs>
  <Slides>52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52</vt:i4>
      </vt:variant>
    </vt:vector>
  </HeadingPairs>
  <TitlesOfParts>
    <vt:vector size="56" baseType="lpstr">
      <vt:lpstr>Arial</vt:lpstr>
      <vt:lpstr>Calibri</vt:lpstr>
      <vt:lpstr>Calibri Light</vt:lpstr>
      <vt:lpstr>Motyw pakietu Office</vt:lpstr>
      <vt:lpstr>    Badania dotyczące efektywności nauczania w szkołach województwa zachodniopomorskiego  </vt:lpstr>
      <vt:lpstr>Łączna liczba otrzymanych ankiet </vt:lpstr>
      <vt:lpstr>Liczba ankiet w poszczególnych grupach badanych</vt:lpstr>
      <vt:lpstr>Dyrektor </vt:lpstr>
      <vt:lpstr>Staż pracy dyrektorów szkół w placówkach edukacyjnych</vt:lpstr>
      <vt:lpstr>Staż na stanowisku dyrektora placówki</vt:lpstr>
      <vt:lpstr>Nauczyciel</vt:lpstr>
      <vt:lpstr>Prezentacja programu PowerPoint</vt:lpstr>
      <vt:lpstr>Staż pracy nauczyciela</vt:lpstr>
      <vt:lpstr>Stopień awansu nauczycieli</vt:lpstr>
      <vt:lpstr>Rodzice</vt:lpstr>
      <vt:lpstr>Wiek rodziców</vt:lpstr>
      <vt:lpstr>Rodzice – miejsce zamieszkania</vt:lpstr>
      <vt:lpstr>Uczniowie biorący udział w badaniu</vt:lpstr>
      <vt:lpstr>Miejsce zamieszkania uczniów</vt:lpstr>
      <vt:lpstr>Prezentacja programu PowerPoint</vt:lpstr>
      <vt:lpstr>Poczucie wpływu rodziców na to, co dzieje się w szkole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Problemy nauczycieli w pracy z uczniami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Analiza wyników badań populacji:</vt:lpstr>
      <vt:lpstr>Prezentacja programu PowerPoint</vt:lpstr>
      <vt:lpstr>Przejawy negatywnych zachowań wśród uczniów szkół podstawowych</vt:lpstr>
      <vt:lpstr>Przejawy negatywnych zachowań wśród uczniów szkół ponadpodstawowych</vt:lpstr>
      <vt:lpstr>Czynniki wywołujące stres w opinii</vt:lpstr>
      <vt:lpstr>Wspomaganie korepetycjami procesu uczenia się przez:</vt:lpstr>
      <vt:lpstr>Ocena nauczycieli</vt:lpstr>
      <vt:lpstr>Prezentacja programu PowerPoint</vt:lpstr>
      <vt:lpstr> Uczniowie szkół podstawowych chcieliby, aby w ich szkole:</vt:lpstr>
      <vt:lpstr>Oczekiwania uczniów szkół ponadpodstawowych wobec szkoły i nauczycieli</vt:lpstr>
      <vt:lpstr>Uczniowie szkół ponadpodstawowych zawdzięczają swojej szkole:</vt:lpstr>
      <vt:lpstr> Badani uczniowie ze szkół ponadpodstawowych mają żal do swoich szkół przede wszystkim o: </vt:lpstr>
      <vt:lpstr>Dziękujemy za uwagę.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Badania</dc:title>
  <dc:creator>dr Zosia</dc:creator>
  <cp:lastModifiedBy>dr Zosia</cp:lastModifiedBy>
  <cp:revision>124</cp:revision>
  <dcterms:created xsi:type="dcterms:W3CDTF">2018-06-16T16:33:10Z</dcterms:created>
  <dcterms:modified xsi:type="dcterms:W3CDTF">2018-06-25T20:29:07Z</dcterms:modified>
</cp:coreProperties>
</file>